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318" r:id="rId4"/>
    <p:sldId id="375" r:id="rId5"/>
    <p:sldId id="326" r:id="rId6"/>
    <p:sldId id="346" r:id="rId7"/>
    <p:sldId id="347" r:id="rId8"/>
    <p:sldId id="365" r:id="rId9"/>
    <p:sldId id="319" r:id="rId10"/>
    <p:sldId id="320" r:id="rId11"/>
    <p:sldId id="360" r:id="rId12"/>
    <p:sldId id="363" r:id="rId13"/>
    <p:sldId id="361" r:id="rId14"/>
    <p:sldId id="362" r:id="rId15"/>
    <p:sldId id="364" r:id="rId16"/>
    <p:sldId id="321" r:id="rId17"/>
    <p:sldId id="348" r:id="rId18"/>
    <p:sldId id="323" r:id="rId19"/>
    <p:sldId id="317" r:id="rId20"/>
    <p:sldId id="377" r:id="rId21"/>
    <p:sldId id="373" r:id="rId22"/>
    <p:sldId id="258" r:id="rId23"/>
    <p:sldId id="259" r:id="rId24"/>
    <p:sldId id="261" r:id="rId25"/>
    <p:sldId id="262" r:id="rId26"/>
    <p:sldId id="291" r:id="rId27"/>
    <p:sldId id="374" r:id="rId28"/>
    <p:sldId id="264" r:id="rId29"/>
    <p:sldId id="366" r:id="rId30"/>
    <p:sldId id="266" r:id="rId31"/>
    <p:sldId id="287" r:id="rId32"/>
    <p:sldId id="369" r:id="rId33"/>
    <p:sldId id="370" r:id="rId34"/>
    <p:sldId id="371" r:id="rId35"/>
    <p:sldId id="367" r:id="rId36"/>
    <p:sldId id="376" r:id="rId37"/>
    <p:sldId id="267" r:id="rId38"/>
    <p:sldId id="338" r:id="rId39"/>
    <p:sldId id="341" r:id="rId40"/>
    <p:sldId id="344" r:id="rId41"/>
    <p:sldId id="294" r:id="rId42"/>
    <p:sldId id="268" r:id="rId43"/>
    <p:sldId id="269" r:id="rId44"/>
    <p:sldId id="270" r:id="rId45"/>
    <p:sldId id="271" r:id="rId46"/>
    <p:sldId id="372" r:id="rId47"/>
    <p:sldId id="272" r:id="rId48"/>
    <p:sldId id="273" r:id="rId49"/>
    <p:sldId id="274" r:id="rId50"/>
    <p:sldId id="335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78" r:id="rId60"/>
    <p:sldId id="337" r:id="rId61"/>
    <p:sldId id="275" r:id="rId62"/>
    <p:sldId id="277" r:id="rId63"/>
    <p:sldId id="278" r:id="rId64"/>
    <p:sldId id="379" r:id="rId65"/>
    <p:sldId id="285" r:id="rId66"/>
  </p:sldIdLst>
  <p:sldSz cx="12192000" cy="6858000"/>
  <p:notesSz cx="6788150" cy="99234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s Minet Kinge" initials="JMK" lastIdx="2" clrIdx="0"/>
  <p:cmAuthor id="1" name="Kinge, Jonas Minet" initials="KJM" lastIdx="1" clrIdx="1">
    <p:extLst>
      <p:ext uri="{19B8F6BF-5375-455C-9EA6-DF929625EA0E}">
        <p15:presenceInfo xmlns:p15="http://schemas.microsoft.com/office/powerpoint/2012/main" userId="S-1-5-21-1801674531-963894560-682003330-6666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1D6D6-08FF-42AB-AE18-7219C4776A7A}" v="89" dt="2023-08-22T11:05:49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ddels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40" autoAdjust="0"/>
    <p:restoredTop sz="94660"/>
  </p:normalViewPr>
  <p:slideViewPr>
    <p:cSldViewPr>
      <p:cViewPr>
        <p:scale>
          <a:sx n="79" d="100"/>
          <a:sy n="79" d="100"/>
        </p:scale>
        <p:origin x="7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3170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jørn-Atle Reme" userId="bd30463f-b3e3-4af5-a412-240b4d1989f8" providerId="ADAL" clId="{4571D6D6-08FF-42AB-AE18-7219C4776A7A}"/>
    <pc:docChg chg="undo custSel addSld delSld modSld sldOrd">
      <pc:chgData name="Bjørn-Atle Reme" userId="bd30463f-b3e3-4af5-a412-240b4d1989f8" providerId="ADAL" clId="{4571D6D6-08FF-42AB-AE18-7219C4776A7A}" dt="2023-08-22T11:14:05.615" v="881" actId="1036"/>
      <pc:docMkLst>
        <pc:docMk/>
      </pc:docMkLst>
      <pc:sldChg chg="addSp delSp modSp">
        <pc:chgData name="Bjørn-Atle Reme" userId="bd30463f-b3e3-4af5-a412-240b4d1989f8" providerId="ADAL" clId="{4571D6D6-08FF-42AB-AE18-7219C4776A7A}" dt="2023-08-20T20:46:22.794" v="700" actId="478"/>
        <pc:sldMkLst>
          <pc:docMk/>
          <pc:sldMk cId="867359360" sldId="256"/>
        </pc:sldMkLst>
        <pc:picChg chg="add del mod">
          <ac:chgData name="Bjørn-Atle Reme" userId="bd30463f-b3e3-4af5-a412-240b4d1989f8" providerId="ADAL" clId="{4571D6D6-08FF-42AB-AE18-7219C4776A7A}" dt="2023-08-20T20:46:22.794" v="700" actId="478"/>
          <ac:picMkLst>
            <pc:docMk/>
            <pc:sldMk cId="867359360" sldId="256"/>
            <ac:picMk id="3" creationId="{1F1A89A3-B033-6B1B-A597-04C73CE6A630}"/>
          </ac:picMkLst>
        </pc:picChg>
      </pc:sldChg>
      <pc:sldChg chg="modSp mod">
        <pc:chgData name="Bjørn-Atle Reme" userId="bd30463f-b3e3-4af5-a412-240b4d1989f8" providerId="ADAL" clId="{4571D6D6-08FF-42AB-AE18-7219C4776A7A}" dt="2023-08-22T10:01:49.052" v="858" actId="14"/>
        <pc:sldMkLst>
          <pc:docMk/>
          <pc:sldMk cId="321380921" sldId="257"/>
        </pc:sldMkLst>
        <pc:spChg chg="mod">
          <ac:chgData name="Bjørn-Atle Reme" userId="bd30463f-b3e3-4af5-a412-240b4d1989f8" providerId="ADAL" clId="{4571D6D6-08FF-42AB-AE18-7219C4776A7A}" dt="2023-08-22T10:01:49.052" v="858" actId="14"/>
          <ac:spMkLst>
            <pc:docMk/>
            <pc:sldMk cId="321380921" sldId="257"/>
            <ac:spMk id="3" creationId="{00000000-0000-0000-0000-000000000000}"/>
          </ac:spMkLst>
        </pc:spChg>
      </pc:sldChg>
      <pc:sldChg chg="modSp mod">
        <pc:chgData name="Bjørn-Atle Reme" userId="bd30463f-b3e3-4af5-a412-240b4d1989f8" providerId="ADAL" clId="{4571D6D6-08FF-42AB-AE18-7219C4776A7A}" dt="2023-08-20T20:34:07.305" v="546" actId="20577"/>
        <pc:sldMkLst>
          <pc:docMk/>
          <pc:sldMk cId="2078837549" sldId="258"/>
        </pc:sldMkLst>
        <pc:spChg chg="mod">
          <ac:chgData name="Bjørn-Atle Reme" userId="bd30463f-b3e3-4af5-a412-240b4d1989f8" providerId="ADAL" clId="{4571D6D6-08FF-42AB-AE18-7219C4776A7A}" dt="2023-08-20T20:34:07.305" v="546" actId="20577"/>
          <ac:spMkLst>
            <pc:docMk/>
            <pc:sldMk cId="2078837549" sldId="258"/>
            <ac:spMk id="3" creationId="{00000000-0000-0000-0000-000000000000}"/>
          </ac:spMkLst>
        </pc:spChg>
      </pc:sldChg>
      <pc:sldChg chg="modAnim">
        <pc:chgData name="Bjørn-Atle Reme" userId="bd30463f-b3e3-4af5-a412-240b4d1989f8" providerId="ADAL" clId="{4571D6D6-08FF-42AB-AE18-7219C4776A7A}" dt="2023-08-22T11:04:24.544" v="862"/>
        <pc:sldMkLst>
          <pc:docMk/>
          <pc:sldMk cId="626688712" sldId="267"/>
        </pc:sldMkLst>
      </pc:sldChg>
      <pc:sldChg chg="modSp mod">
        <pc:chgData name="Bjørn-Atle Reme" userId="bd30463f-b3e3-4af5-a412-240b4d1989f8" providerId="ADAL" clId="{4571D6D6-08FF-42AB-AE18-7219C4776A7A}" dt="2023-08-22T07:05:39.407" v="713" actId="20577"/>
        <pc:sldMkLst>
          <pc:docMk/>
          <pc:sldMk cId="2475218331" sldId="274"/>
        </pc:sldMkLst>
        <pc:spChg chg="mod">
          <ac:chgData name="Bjørn-Atle Reme" userId="bd30463f-b3e3-4af5-a412-240b4d1989f8" providerId="ADAL" clId="{4571D6D6-08FF-42AB-AE18-7219C4776A7A}" dt="2023-08-22T07:05:39.407" v="713" actId="20577"/>
          <ac:spMkLst>
            <pc:docMk/>
            <pc:sldMk cId="2475218331" sldId="274"/>
            <ac:spMk id="5" creationId="{00000000-0000-0000-0000-000000000000}"/>
          </ac:spMkLst>
        </pc:spChg>
      </pc:sldChg>
      <pc:sldChg chg="modSp mod">
        <pc:chgData name="Bjørn-Atle Reme" userId="bd30463f-b3e3-4af5-a412-240b4d1989f8" providerId="ADAL" clId="{4571D6D6-08FF-42AB-AE18-7219C4776A7A}" dt="2023-08-22T07:08:48.452" v="777" actId="12"/>
        <pc:sldMkLst>
          <pc:docMk/>
          <pc:sldMk cId="22074681" sldId="285"/>
        </pc:sldMkLst>
        <pc:spChg chg="mod">
          <ac:chgData name="Bjørn-Atle Reme" userId="bd30463f-b3e3-4af5-a412-240b4d1989f8" providerId="ADAL" clId="{4571D6D6-08FF-42AB-AE18-7219C4776A7A}" dt="2023-08-22T07:08:48.452" v="777" actId="12"/>
          <ac:spMkLst>
            <pc:docMk/>
            <pc:sldMk cId="22074681" sldId="285"/>
            <ac:spMk id="3" creationId="{00000000-0000-0000-0000-000000000000}"/>
          </ac:spMkLst>
        </pc:spChg>
      </pc:sldChg>
      <pc:sldChg chg="ord">
        <pc:chgData name="Bjørn-Atle Reme" userId="bd30463f-b3e3-4af5-a412-240b4d1989f8" providerId="ADAL" clId="{4571D6D6-08FF-42AB-AE18-7219C4776A7A}" dt="2023-08-20T15:28:58.234" v="118"/>
        <pc:sldMkLst>
          <pc:docMk/>
          <pc:sldMk cId="3892660100" sldId="287"/>
        </pc:sldMkLst>
      </pc:sldChg>
      <pc:sldChg chg="modSp mod">
        <pc:chgData name="Bjørn-Atle Reme" userId="bd30463f-b3e3-4af5-a412-240b4d1989f8" providerId="ADAL" clId="{4571D6D6-08FF-42AB-AE18-7219C4776A7A}" dt="2023-08-20T20:49:56.934" v="711" actId="1076"/>
        <pc:sldMkLst>
          <pc:docMk/>
          <pc:sldMk cId="3378980602" sldId="317"/>
        </pc:sldMkLst>
        <pc:picChg chg="mod">
          <ac:chgData name="Bjørn-Atle Reme" userId="bd30463f-b3e3-4af5-a412-240b4d1989f8" providerId="ADAL" clId="{4571D6D6-08FF-42AB-AE18-7219C4776A7A}" dt="2023-08-20T20:49:56.934" v="711" actId="1076"/>
          <ac:picMkLst>
            <pc:docMk/>
            <pc:sldMk cId="3378980602" sldId="317"/>
            <ac:picMk id="4" creationId="{00000000-0000-0000-0000-000000000000}"/>
          </ac:picMkLst>
        </pc:picChg>
      </pc:sldChg>
      <pc:sldChg chg="del">
        <pc:chgData name="Bjørn-Atle Reme" userId="bd30463f-b3e3-4af5-a412-240b4d1989f8" providerId="ADAL" clId="{4571D6D6-08FF-42AB-AE18-7219C4776A7A}" dt="2023-08-20T20:27:46.291" v="492" actId="47"/>
        <pc:sldMkLst>
          <pc:docMk/>
          <pc:sldMk cId="2040544061" sldId="324"/>
        </pc:sldMkLst>
      </pc:sldChg>
      <pc:sldChg chg="addSp modSp mod">
        <pc:chgData name="Bjørn-Atle Reme" userId="bd30463f-b3e3-4af5-a412-240b4d1989f8" providerId="ADAL" clId="{4571D6D6-08FF-42AB-AE18-7219C4776A7A}" dt="2023-08-20T15:24:41.371" v="10" actId="2085"/>
        <pc:sldMkLst>
          <pc:docMk/>
          <pc:sldMk cId="3152183249" sldId="335"/>
        </pc:sldMkLst>
        <pc:spChg chg="add mod">
          <ac:chgData name="Bjørn-Atle Reme" userId="bd30463f-b3e3-4af5-a412-240b4d1989f8" providerId="ADAL" clId="{4571D6D6-08FF-42AB-AE18-7219C4776A7A}" dt="2023-08-20T15:24:41.371" v="10" actId="2085"/>
          <ac:spMkLst>
            <pc:docMk/>
            <pc:sldMk cId="3152183249" sldId="335"/>
            <ac:spMk id="2" creationId="{7179D235-CFEA-604F-131C-372376D3EEEC}"/>
          </ac:spMkLst>
        </pc:spChg>
        <pc:picChg chg="mod">
          <ac:chgData name="Bjørn-Atle Reme" userId="bd30463f-b3e3-4af5-a412-240b4d1989f8" providerId="ADAL" clId="{4571D6D6-08FF-42AB-AE18-7219C4776A7A}" dt="2023-08-20T15:24:01.383" v="7" actId="14100"/>
          <ac:picMkLst>
            <pc:docMk/>
            <pc:sldMk cId="3152183249" sldId="335"/>
            <ac:picMk id="8" creationId="{00000000-0000-0000-0000-000000000000}"/>
          </ac:picMkLst>
        </pc:picChg>
      </pc:sldChg>
      <pc:sldChg chg="del">
        <pc:chgData name="Bjørn-Atle Reme" userId="bd30463f-b3e3-4af5-a412-240b4d1989f8" providerId="ADAL" clId="{4571D6D6-08FF-42AB-AE18-7219C4776A7A}" dt="2023-08-20T20:31:28.269" v="538" actId="47"/>
        <pc:sldMkLst>
          <pc:docMk/>
          <pc:sldMk cId="2340364692" sldId="359"/>
        </pc:sldMkLst>
      </pc:sldChg>
      <pc:sldChg chg="modSp mod modAnim">
        <pc:chgData name="Bjørn-Atle Reme" userId="bd30463f-b3e3-4af5-a412-240b4d1989f8" providerId="ADAL" clId="{4571D6D6-08FF-42AB-AE18-7219C4776A7A}" dt="2023-08-22T11:03:32.622" v="861"/>
        <pc:sldMkLst>
          <pc:docMk/>
          <pc:sldMk cId="2468424015" sldId="366"/>
        </pc:sldMkLst>
        <pc:spChg chg="mod">
          <ac:chgData name="Bjørn-Atle Reme" userId="bd30463f-b3e3-4af5-a412-240b4d1989f8" providerId="ADAL" clId="{4571D6D6-08FF-42AB-AE18-7219C4776A7A}" dt="2023-08-20T20:36:52.908" v="610"/>
          <ac:spMkLst>
            <pc:docMk/>
            <pc:sldMk cId="2468424015" sldId="366"/>
            <ac:spMk id="3" creationId="{00000000-0000-0000-0000-000000000000}"/>
          </ac:spMkLst>
        </pc:spChg>
      </pc:sldChg>
      <pc:sldChg chg="del">
        <pc:chgData name="Bjørn-Atle Reme" userId="bd30463f-b3e3-4af5-a412-240b4d1989f8" providerId="ADAL" clId="{4571D6D6-08FF-42AB-AE18-7219C4776A7A}" dt="2023-08-20T20:38:00.124" v="611" actId="2696"/>
        <pc:sldMkLst>
          <pc:docMk/>
          <pc:sldMk cId="548738991" sldId="367"/>
        </pc:sldMkLst>
      </pc:sldChg>
      <pc:sldChg chg="add">
        <pc:chgData name="Bjørn-Atle Reme" userId="bd30463f-b3e3-4af5-a412-240b4d1989f8" providerId="ADAL" clId="{4571D6D6-08FF-42AB-AE18-7219C4776A7A}" dt="2023-08-20T20:38:11.512" v="612"/>
        <pc:sldMkLst>
          <pc:docMk/>
          <pc:sldMk cId="703422683" sldId="367"/>
        </pc:sldMkLst>
      </pc:sldChg>
      <pc:sldChg chg="modSp del mod">
        <pc:chgData name="Bjørn-Atle Reme" userId="bd30463f-b3e3-4af5-a412-240b4d1989f8" providerId="ADAL" clId="{4571D6D6-08FF-42AB-AE18-7219C4776A7A}" dt="2023-08-22T07:08:51.227" v="778" actId="47"/>
        <pc:sldMkLst>
          <pc:docMk/>
          <pc:sldMk cId="3050551585" sldId="368"/>
        </pc:sldMkLst>
        <pc:spChg chg="mod">
          <ac:chgData name="Bjørn-Atle Reme" userId="bd30463f-b3e3-4af5-a412-240b4d1989f8" providerId="ADAL" clId="{4571D6D6-08FF-42AB-AE18-7219C4776A7A}" dt="2023-08-20T15:25:26.605" v="31" actId="20577"/>
          <ac:spMkLst>
            <pc:docMk/>
            <pc:sldMk cId="3050551585" sldId="368"/>
            <ac:spMk id="2" creationId="{00000000-0000-0000-0000-000000000000}"/>
          </ac:spMkLst>
        </pc:spChg>
        <pc:spChg chg="mod">
          <ac:chgData name="Bjørn-Atle Reme" userId="bd30463f-b3e3-4af5-a412-240b4d1989f8" providerId="ADAL" clId="{4571D6D6-08FF-42AB-AE18-7219C4776A7A}" dt="2023-08-22T07:07:45.903" v="744" actId="21"/>
          <ac:spMkLst>
            <pc:docMk/>
            <pc:sldMk cId="3050551585" sldId="368"/>
            <ac:spMk id="3" creationId="{00000000-0000-0000-0000-000000000000}"/>
          </ac:spMkLst>
        </pc:spChg>
      </pc:sldChg>
      <pc:sldChg chg="addSp delSp modSp new mod">
        <pc:chgData name="Bjørn-Atle Reme" userId="bd30463f-b3e3-4af5-a412-240b4d1989f8" providerId="ADAL" clId="{4571D6D6-08FF-42AB-AE18-7219C4776A7A}" dt="2023-08-20T15:23:39.755" v="6" actId="1076"/>
        <pc:sldMkLst>
          <pc:docMk/>
          <pc:sldMk cId="1934019817" sldId="372"/>
        </pc:sldMkLst>
        <pc:spChg chg="del">
          <ac:chgData name="Bjørn-Atle Reme" userId="bd30463f-b3e3-4af5-a412-240b4d1989f8" providerId="ADAL" clId="{4571D6D6-08FF-42AB-AE18-7219C4776A7A}" dt="2023-08-20T15:23:32.533" v="3" actId="478"/>
          <ac:spMkLst>
            <pc:docMk/>
            <pc:sldMk cId="1934019817" sldId="372"/>
            <ac:spMk id="2" creationId="{3C17F5DD-0C02-27A0-C322-8D10DCC65AE9}"/>
          </ac:spMkLst>
        </pc:spChg>
        <pc:spChg chg="del">
          <ac:chgData name="Bjørn-Atle Reme" userId="bd30463f-b3e3-4af5-a412-240b4d1989f8" providerId="ADAL" clId="{4571D6D6-08FF-42AB-AE18-7219C4776A7A}" dt="2023-08-20T15:23:34.968" v="4" actId="478"/>
          <ac:spMkLst>
            <pc:docMk/>
            <pc:sldMk cId="1934019817" sldId="372"/>
            <ac:spMk id="3" creationId="{0DC79AAB-B923-348C-7E22-AC137B73C468}"/>
          </ac:spMkLst>
        </pc:spChg>
        <pc:picChg chg="add mod">
          <ac:chgData name="Bjørn-Atle Reme" userId="bd30463f-b3e3-4af5-a412-240b4d1989f8" providerId="ADAL" clId="{4571D6D6-08FF-42AB-AE18-7219C4776A7A}" dt="2023-08-20T15:23:39.755" v="6" actId="1076"/>
          <ac:picMkLst>
            <pc:docMk/>
            <pc:sldMk cId="1934019817" sldId="372"/>
            <ac:picMk id="5" creationId="{6075C8CA-9D06-2E86-FB26-E22473903161}"/>
          </ac:picMkLst>
        </pc:picChg>
      </pc:sldChg>
      <pc:sldChg chg="new del">
        <pc:chgData name="Bjørn-Atle Reme" userId="bd30463f-b3e3-4af5-a412-240b4d1989f8" providerId="ADAL" clId="{4571D6D6-08FF-42AB-AE18-7219C4776A7A}" dt="2023-08-20T15:27:52.097" v="84" actId="47"/>
        <pc:sldMkLst>
          <pc:docMk/>
          <pc:sldMk cId="514450186" sldId="373"/>
        </pc:sldMkLst>
      </pc:sldChg>
      <pc:sldChg chg="modSp add mod">
        <pc:chgData name="Bjørn-Atle Reme" userId="bd30463f-b3e3-4af5-a412-240b4d1989f8" providerId="ADAL" clId="{4571D6D6-08FF-42AB-AE18-7219C4776A7A}" dt="2023-08-20T20:28:33.934" v="499" actId="207"/>
        <pc:sldMkLst>
          <pc:docMk/>
          <pc:sldMk cId="844574922" sldId="373"/>
        </pc:sldMkLst>
        <pc:spChg chg="mod">
          <ac:chgData name="Bjørn-Atle Reme" userId="bd30463f-b3e3-4af5-a412-240b4d1989f8" providerId="ADAL" clId="{4571D6D6-08FF-42AB-AE18-7219C4776A7A}" dt="2023-08-20T20:28:33.934" v="499" actId="207"/>
          <ac:spMkLst>
            <pc:docMk/>
            <pc:sldMk cId="844574922" sldId="373"/>
            <ac:spMk id="3" creationId="{3EE89555-272D-4422-9503-35E6C0CB0479}"/>
          </ac:spMkLst>
        </pc:spChg>
      </pc:sldChg>
      <pc:sldChg chg="modSp add mod">
        <pc:chgData name="Bjørn-Atle Reme" userId="bd30463f-b3e3-4af5-a412-240b4d1989f8" providerId="ADAL" clId="{4571D6D6-08FF-42AB-AE18-7219C4776A7A}" dt="2023-08-20T20:29:05.376" v="505" actId="113"/>
        <pc:sldMkLst>
          <pc:docMk/>
          <pc:sldMk cId="3162805381" sldId="374"/>
        </pc:sldMkLst>
        <pc:spChg chg="mod">
          <ac:chgData name="Bjørn-Atle Reme" userId="bd30463f-b3e3-4af5-a412-240b4d1989f8" providerId="ADAL" clId="{4571D6D6-08FF-42AB-AE18-7219C4776A7A}" dt="2023-08-20T20:29:05.376" v="505" actId="113"/>
          <ac:spMkLst>
            <pc:docMk/>
            <pc:sldMk cId="3162805381" sldId="374"/>
            <ac:spMk id="3" creationId="{3EE89555-272D-4422-9503-35E6C0CB0479}"/>
          </ac:spMkLst>
        </pc:spChg>
      </pc:sldChg>
      <pc:sldChg chg="add del">
        <pc:chgData name="Bjørn-Atle Reme" userId="bd30463f-b3e3-4af5-a412-240b4d1989f8" providerId="ADAL" clId="{4571D6D6-08FF-42AB-AE18-7219C4776A7A}" dt="2023-08-20T20:31:33.818" v="540"/>
        <pc:sldMkLst>
          <pc:docMk/>
          <pc:sldMk cId="1678308582" sldId="375"/>
        </pc:sldMkLst>
      </pc:sldChg>
      <pc:sldChg chg="modSp add mod">
        <pc:chgData name="Bjørn-Atle Reme" userId="bd30463f-b3e3-4af5-a412-240b4d1989f8" providerId="ADAL" clId="{4571D6D6-08FF-42AB-AE18-7219C4776A7A}" dt="2023-08-20T20:31:45.245" v="543" actId="207"/>
        <pc:sldMkLst>
          <pc:docMk/>
          <pc:sldMk cId="1718365259" sldId="375"/>
        </pc:sldMkLst>
        <pc:spChg chg="mod">
          <ac:chgData name="Bjørn-Atle Reme" userId="bd30463f-b3e3-4af5-a412-240b4d1989f8" providerId="ADAL" clId="{4571D6D6-08FF-42AB-AE18-7219C4776A7A}" dt="2023-08-20T20:31:45.245" v="543" actId="207"/>
          <ac:spMkLst>
            <pc:docMk/>
            <pc:sldMk cId="1718365259" sldId="375"/>
            <ac:spMk id="3" creationId="{3EE89555-272D-4422-9503-35E6C0CB0479}"/>
          </ac:spMkLst>
        </pc:spChg>
      </pc:sldChg>
      <pc:sldChg chg="modSp new mod">
        <pc:chgData name="Bjørn-Atle Reme" userId="bd30463f-b3e3-4af5-a412-240b4d1989f8" providerId="ADAL" clId="{4571D6D6-08FF-42AB-AE18-7219C4776A7A}" dt="2023-08-20T20:41:56.078" v="663" actId="404"/>
        <pc:sldMkLst>
          <pc:docMk/>
          <pc:sldMk cId="4199977588" sldId="376"/>
        </pc:sldMkLst>
        <pc:spChg chg="mod">
          <ac:chgData name="Bjørn-Atle Reme" userId="bd30463f-b3e3-4af5-a412-240b4d1989f8" providerId="ADAL" clId="{4571D6D6-08FF-42AB-AE18-7219C4776A7A}" dt="2023-08-20T20:41:07.892" v="632" actId="20577"/>
          <ac:spMkLst>
            <pc:docMk/>
            <pc:sldMk cId="4199977588" sldId="376"/>
            <ac:spMk id="2" creationId="{25B6AC6F-960D-97D8-34F2-D65852B486AE}"/>
          </ac:spMkLst>
        </pc:spChg>
        <pc:spChg chg="mod">
          <ac:chgData name="Bjørn-Atle Reme" userId="bd30463f-b3e3-4af5-a412-240b4d1989f8" providerId="ADAL" clId="{4571D6D6-08FF-42AB-AE18-7219C4776A7A}" dt="2023-08-20T20:41:56.078" v="663" actId="404"/>
          <ac:spMkLst>
            <pc:docMk/>
            <pc:sldMk cId="4199977588" sldId="376"/>
            <ac:spMk id="3" creationId="{7BAB22E9-CCD2-8330-DE95-2690F7C88E9E}"/>
          </ac:spMkLst>
        </pc:spChg>
      </pc:sldChg>
      <pc:sldChg chg="addSp modSp new mod modAnim">
        <pc:chgData name="Bjørn-Atle Reme" userId="bd30463f-b3e3-4af5-a412-240b4d1989f8" providerId="ADAL" clId="{4571D6D6-08FF-42AB-AE18-7219C4776A7A}" dt="2023-08-20T20:50:10.798" v="712"/>
        <pc:sldMkLst>
          <pc:docMk/>
          <pc:sldMk cId="101945989" sldId="377"/>
        </pc:sldMkLst>
        <pc:picChg chg="add mod">
          <ac:chgData name="Bjørn-Atle Reme" userId="bd30463f-b3e3-4af5-a412-240b4d1989f8" providerId="ADAL" clId="{4571D6D6-08FF-42AB-AE18-7219C4776A7A}" dt="2023-08-20T20:48:31.068" v="703" actId="1076"/>
          <ac:picMkLst>
            <pc:docMk/>
            <pc:sldMk cId="101945989" sldId="377"/>
            <ac:picMk id="5" creationId="{B5F3C1FB-1150-F973-160F-87D297A4F63B}"/>
          </ac:picMkLst>
        </pc:picChg>
        <pc:picChg chg="add mod">
          <ac:chgData name="Bjørn-Atle Reme" userId="bd30463f-b3e3-4af5-a412-240b4d1989f8" providerId="ADAL" clId="{4571D6D6-08FF-42AB-AE18-7219C4776A7A}" dt="2023-08-20T20:49:19.021" v="709" actId="1076"/>
          <ac:picMkLst>
            <pc:docMk/>
            <pc:sldMk cId="101945989" sldId="377"/>
            <ac:picMk id="7" creationId="{AE50792A-1E06-5D8F-FCDD-629E6C4711BC}"/>
          </ac:picMkLst>
        </pc:picChg>
      </pc:sldChg>
      <pc:sldChg chg="addSp delSp modSp new del mod">
        <pc:chgData name="Bjørn-Atle Reme" userId="bd30463f-b3e3-4af5-a412-240b4d1989f8" providerId="ADAL" clId="{4571D6D6-08FF-42AB-AE18-7219C4776A7A}" dt="2023-08-20T20:46:06.673" v="697" actId="47"/>
        <pc:sldMkLst>
          <pc:docMk/>
          <pc:sldMk cId="831803564" sldId="377"/>
        </pc:sldMkLst>
        <pc:spChg chg="mod">
          <ac:chgData name="Bjørn-Atle Reme" userId="bd30463f-b3e3-4af5-a412-240b4d1989f8" providerId="ADAL" clId="{4571D6D6-08FF-42AB-AE18-7219C4776A7A}" dt="2023-08-20T20:43:50.632" v="689" actId="20577"/>
          <ac:spMkLst>
            <pc:docMk/>
            <pc:sldMk cId="831803564" sldId="377"/>
            <ac:spMk id="2" creationId="{51B3F3A5-2A19-51A9-3C8A-017027604BA7}"/>
          </ac:spMkLst>
        </pc:spChg>
        <pc:spChg chg="del">
          <ac:chgData name="Bjørn-Atle Reme" userId="bd30463f-b3e3-4af5-a412-240b4d1989f8" providerId="ADAL" clId="{4571D6D6-08FF-42AB-AE18-7219C4776A7A}" dt="2023-08-20T20:44:47.020" v="690" actId="931"/>
          <ac:spMkLst>
            <pc:docMk/>
            <pc:sldMk cId="831803564" sldId="377"/>
            <ac:spMk id="3" creationId="{7AEAE49C-E14B-04DD-139F-D0A726550EB9}"/>
          </ac:spMkLst>
        </pc:spChg>
        <pc:spChg chg="add del mod">
          <ac:chgData name="Bjørn-Atle Reme" userId="bd30463f-b3e3-4af5-a412-240b4d1989f8" providerId="ADAL" clId="{4571D6D6-08FF-42AB-AE18-7219C4776A7A}" dt="2023-08-20T20:45:03.196" v="693" actId="478"/>
          <ac:spMkLst>
            <pc:docMk/>
            <pc:sldMk cId="831803564" sldId="377"/>
            <ac:spMk id="7" creationId="{C01FB3BD-6E8F-504A-7265-A82B07D5B5C3}"/>
          </ac:spMkLst>
        </pc:spChg>
        <pc:picChg chg="add del mod">
          <ac:chgData name="Bjørn-Atle Reme" userId="bd30463f-b3e3-4af5-a412-240b4d1989f8" providerId="ADAL" clId="{4571D6D6-08FF-42AB-AE18-7219C4776A7A}" dt="2023-08-20T20:45:00.516" v="692" actId="478"/>
          <ac:picMkLst>
            <pc:docMk/>
            <pc:sldMk cId="831803564" sldId="377"/>
            <ac:picMk id="5" creationId="{5366B1B6-552B-B12F-E930-A01A042C3DD8}"/>
          </ac:picMkLst>
        </pc:picChg>
        <pc:picChg chg="add del mod">
          <ac:chgData name="Bjørn-Atle Reme" userId="bd30463f-b3e3-4af5-a412-240b4d1989f8" providerId="ADAL" clId="{4571D6D6-08FF-42AB-AE18-7219C4776A7A}" dt="2023-08-20T20:46:04.880" v="696" actId="21"/>
          <ac:picMkLst>
            <pc:docMk/>
            <pc:sldMk cId="831803564" sldId="377"/>
            <ac:picMk id="1026" creationId="{909D6558-9D1A-EF3E-780C-C0A4CE467AF1}"/>
          </ac:picMkLst>
        </pc:picChg>
      </pc:sldChg>
      <pc:sldChg chg="add del">
        <pc:chgData name="Bjørn-Atle Reme" userId="bd30463f-b3e3-4af5-a412-240b4d1989f8" providerId="ADAL" clId="{4571D6D6-08FF-42AB-AE18-7219C4776A7A}" dt="2023-08-20T20:41:11.004" v="634"/>
        <pc:sldMkLst>
          <pc:docMk/>
          <pc:sldMk cId="3204930201" sldId="377"/>
        </pc:sldMkLst>
      </pc:sldChg>
      <pc:sldChg chg="delSp add mod">
        <pc:chgData name="Bjørn-Atle Reme" userId="bd30463f-b3e3-4af5-a412-240b4d1989f8" providerId="ADAL" clId="{4571D6D6-08FF-42AB-AE18-7219C4776A7A}" dt="2023-08-22T07:05:51.634" v="715" actId="478"/>
        <pc:sldMkLst>
          <pc:docMk/>
          <pc:sldMk cId="2435275247" sldId="378"/>
        </pc:sldMkLst>
        <pc:spChg chg="del">
          <ac:chgData name="Bjørn-Atle Reme" userId="bd30463f-b3e3-4af5-a412-240b4d1989f8" providerId="ADAL" clId="{4571D6D6-08FF-42AB-AE18-7219C4776A7A}" dt="2023-08-22T07:05:51.634" v="715" actId="478"/>
          <ac:spMkLst>
            <pc:docMk/>
            <pc:sldMk cId="2435275247" sldId="378"/>
            <ac:spMk id="2" creationId="{7179D235-CFEA-604F-131C-372376D3EEEC}"/>
          </ac:spMkLst>
        </pc:spChg>
      </pc:sldChg>
      <pc:sldChg chg="modSp new mod">
        <pc:chgData name="Bjørn-Atle Reme" userId="bd30463f-b3e3-4af5-a412-240b4d1989f8" providerId="ADAL" clId="{4571D6D6-08FF-42AB-AE18-7219C4776A7A}" dt="2023-08-22T07:08:56.965" v="786" actId="20577"/>
        <pc:sldMkLst>
          <pc:docMk/>
          <pc:sldMk cId="3755769209" sldId="379"/>
        </pc:sldMkLst>
        <pc:spChg chg="mod">
          <ac:chgData name="Bjørn-Atle Reme" userId="bd30463f-b3e3-4af5-a412-240b4d1989f8" providerId="ADAL" clId="{4571D6D6-08FF-42AB-AE18-7219C4776A7A}" dt="2023-08-22T07:08:56.965" v="786" actId="20577"/>
          <ac:spMkLst>
            <pc:docMk/>
            <pc:sldMk cId="3755769209" sldId="379"/>
            <ac:spMk id="2" creationId="{A9D4701E-D8DC-8571-0721-DD57FD104701}"/>
          </ac:spMkLst>
        </pc:spChg>
      </pc:sldChg>
      <pc:sldChg chg="modSp add mod">
        <pc:chgData name="Bjørn-Atle Reme" userId="bd30463f-b3e3-4af5-a412-240b4d1989f8" providerId="ADAL" clId="{4571D6D6-08FF-42AB-AE18-7219C4776A7A}" dt="2023-08-22T11:04:51.226" v="864" actId="14100"/>
        <pc:sldMkLst>
          <pc:docMk/>
          <pc:sldMk cId="2951201881" sldId="380"/>
        </pc:sldMkLst>
        <pc:spChg chg="mod">
          <ac:chgData name="Bjørn-Atle Reme" userId="bd30463f-b3e3-4af5-a412-240b4d1989f8" providerId="ADAL" clId="{4571D6D6-08FF-42AB-AE18-7219C4776A7A}" dt="2023-08-22T11:04:51.226" v="864" actId="14100"/>
          <ac:spMkLst>
            <pc:docMk/>
            <pc:sldMk cId="2951201881" sldId="380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04:58.352" v="866" actId="14100"/>
        <pc:sldMkLst>
          <pc:docMk/>
          <pc:sldMk cId="2324233676" sldId="381"/>
        </pc:sldMkLst>
        <pc:spChg chg="mod">
          <ac:chgData name="Bjørn-Atle Reme" userId="bd30463f-b3e3-4af5-a412-240b4d1989f8" providerId="ADAL" clId="{4571D6D6-08FF-42AB-AE18-7219C4776A7A}" dt="2023-08-22T11:04:58.352" v="866" actId="14100"/>
          <ac:spMkLst>
            <pc:docMk/>
            <pc:sldMk cId="2324233676" sldId="381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05:04.858" v="868" actId="14100"/>
        <pc:sldMkLst>
          <pc:docMk/>
          <pc:sldMk cId="1820176014" sldId="382"/>
        </pc:sldMkLst>
        <pc:spChg chg="mod">
          <ac:chgData name="Bjørn-Atle Reme" userId="bd30463f-b3e3-4af5-a412-240b4d1989f8" providerId="ADAL" clId="{4571D6D6-08FF-42AB-AE18-7219C4776A7A}" dt="2023-08-22T11:05:04.858" v="868" actId="14100"/>
          <ac:spMkLst>
            <pc:docMk/>
            <pc:sldMk cId="1820176014" sldId="382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14:05.615" v="881" actId="1036"/>
        <pc:sldMkLst>
          <pc:docMk/>
          <pc:sldMk cId="3756769704" sldId="383"/>
        </pc:sldMkLst>
        <pc:spChg chg="mod">
          <ac:chgData name="Bjørn-Atle Reme" userId="bd30463f-b3e3-4af5-a412-240b4d1989f8" providerId="ADAL" clId="{4571D6D6-08FF-42AB-AE18-7219C4776A7A}" dt="2023-08-22T11:14:05.615" v="881" actId="1036"/>
          <ac:spMkLst>
            <pc:docMk/>
            <pc:sldMk cId="3756769704" sldId="383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05:33.547" v="872" actId="14100"/>
        <pc:sldMkLst>
          <pc:docMk/>
          <pc:sldMk cId="639818234" sldId="384"/>
        </pc:sldMkLst>
        <pc:spChg chg="mod">
          <ac:chgData name="Bjørn-Atle Reme" userId="bd30463f-b3e3-4af5-a412-240b4d1989f8" providerId="ADAL" clId="{4571D6D6-08FF-42AB-AE18-7219C4776A7A}" dt="2023-08-22T11:05:33.547" v="872" actId="14100"/>
          <ac:spMkLst>
            <pc:docMk/>
            <pc:sldMk cId="639818234" sldId="384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05:39.091" v="874" actId="14100"/>
        <pc:sldMkLst>
          <pc:docMk/>
          <pc:sldMk cId="718373505" sldId="385"/>
        </pc:sldMkLst>
        <pc:spChg chg="mod">
          <ac:chgData name="Bjørn-Atle Reme" userId="bd30463f-b3e3-4af5-a412-240b4d1989f8" providerId="ADAL" clId="{4571D6D6-08FF-42AB-AE18-7219C4776A7A}" dt="2023-08-22T11:05:39.091" v="874" actId="14100"/>
          <ac:spMkLst>
            <pc:docMk/>
            <pc:sldMk cId="718373505" sldId="385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05:47.924" v="876" actId="14100"/>
        <pc:sldMkLst>
          <pc:docMk/>
          <pc:sldMk cId="2747712482" sldId="386"/>
        </pc:sldMkLst>
        <pc:spChg chg="mod">
          <ac:chgData name="Bjørn-Atle Reme" userId="bd30463f-b3e3-4af5-a412-240b4d1989f8" providerId="ADAL" clId="{4571D6D6-08FF-42AB-AE18-7219C4776A7A}" dt="2023-08-22T11:05:47.924" v="876" actId="14100"/>
          <ac:spMkLst>
            <pc:docMk/>
            <pc:sldMk cId="2747712482" sldId="386"/>
            <ac:spMk id="2" creationId="{7179D235-CFEA-604F-131C-372376D3EEEC}"/>
          </ac:spMkLst>
        </pc:spChg>
      </pc:sldChg>
      <pc:sldChg chg="modSp add mod">
        <pc:chgData name="Bjørn-Atle Reme" userId="bd30463f-b3e3-4af5-a412-240b4d1989f8" providerId="ADAL" clId="{4571D6D6-08FF-42AB-AE18-7219C4776A7A}" dt="2023-08-22T11:05:54.524" v="878" actId="14100"/>
        <pc:sldMkLst>
          <pc:docMk/>
          <pc:sldMk cId="387364232" sldId="387"/>
        </pc:sldMkLst>
        <pc:spChg chg="mod">
          <ac:chgData name="Bjørn-Atle Reme" userId="bd30463f-b3e3-4af5-a412-240b4d1989f8" providerId="ADAL" clId="{4571D6D6-08FF-42AB-AE18-7219C4776A7A}" dt="2023-08-22T11:05:54.524" v="878" actId="14100"/>
          <ac:spMkLst>
            <pc:docMk/>
            <pc:sldMk cId="387364232" sldId="387"/>
            <ac:spMk id="2" creationId="{7179D235-CFEA-604F-131C-372376D3EEE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e\Downloads\10814_20230801-1711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are\Downloads\10814_20230801-171122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 sz="2000" b="1"/>
              <a:t>Prosent av totale utgifter</a:t>
            </a:r>
            <a:r>
              <a:rPr lang="nb-NO" sz="2000" b="1" baseline="0"/>
              <a:t> brukt på ulike typer tjenester</a:t>
            </a:r>
            <a:endParaRPr lang="nb-NO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'Ark1'!$A$6:$A$14</c:f>
              <c:strCache>
                <c:ptCount val="9"/>
                <c:pt idx="0">
                  <c:v>HC.1 Medisinsk behandling</c:v>
                </c:pt>
                <c:pt idx="1">
                  <c:v>HC.2 Rehabilitering</c:v>
                </c:pt>
                <c:pt idx="2">
                  <c:v>HC.3 Sykehjemstjenester og hjemmesykepleie</c:v>
                </c:pt>
                <c:pt idx="3">
                  <c:v>HC.4 Støttetjenester</c:v>
                </c:pt>
                <c:pt idx="4">
                  <c:v>HC.4.1-4.2 Røntgen- og laboratorietjenester</c:v>
                </c:pt>
                <c:pt idx="5">
                  <c:v>HC.4.3 Ambulanse og pasienttransport</c:v>
                </c:pt>
                <c:pt idx="6">
                  <c:v>HC.5 Medisinske produkter for pasienter uten innleggelse</c:v>
                </c:pt>
                <c:pt idx="7">
                  <c:v>HC.6 Forebygging og helsefremmende arbeid</c:v>
                </c:pt>
                <c:pt idx="8">
                  <c:v>HC.7 Helseadministrasjon</c:v>
                </c:pt>
              </c:strCache>
            </c:strRef>
          </c:cat>
          <c:val>
            <c:numRef>
              <c:f>'Ark1'!$C$6:$C$14</c:f>
              <c:numCache>
                <c:formatCode>General</c:formatCode>
                <c:ptCount val="9"/>
                <c:pt idx="0">
                  <c:v>46.667959268674508</c:v>
                </c:pt>
                <c:pt idx="1">
                  <c:v>1.8254412799632327</c:v>
                </c:pt>
                <c:pt idx="2">
                  <c:v>29.238418046638998</c:v>
                </c:pt>
                <c:pt idx="3">
                  <c:v>14.7679779395924</c:v>
                </c:pt>
                <c:pt idx="4">
                  <c:v>14.470440107046596</c:v>
                </c:pt>
                <c:pt idx="5">
                  <c:v>7.5897281227110174</c:v>
                </c:pt>
                <c:pt idx="6">
                  <c:v>4.4647430833824044</c:v>
                </c:pt>
                <c:pt idx="7">
                  <c:v>0.39256801719639411</c:v>
                </c:pt>
                <c:pt idx="8">
                  <c:v>0.59363944063844964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A9-49B1-8106-987F4F64C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43202655"/>
        <c:axId val="1892229887"/>
      </c:barChart>
      <c:catAx>
        <c:axId val="1243202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892229887"/>
        <c:crosses val="autoZero"/>
        <c:auto val="1"/>
        <c:lblAlgn val="ctr"/>
        <c:lblOffset val="100"/>
        <c:noMultiLvlLbl val="0"/>
      </c:catAx>
      <c:valAx>
        <c:axId val="18922298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243202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b-NO" dirty="0"/>
              <a:t>Prosent av totalutgifter,</a:t>
            </a:r>
            <a:r>
              <a:rPr lang="nb-NO" baseline="0" dirty="0"/>
              <a:t> 2021</a:t>
            </a:r>
            <a:endParaRPr lang="nb-N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'Ark2'!$A$3:$A$25</c:f>
              <c:strCache>
                <c:ptCount val="23"/>
                <c:pt idx="0">
                  <c:v>HC.1.1 Sykehustjenester - heldøgnsopphold</c:v>
                </c:pt>
                <c:pt idx="1">
                  <c:v>HC.1.2 Sykehustjenester - dagopphold</c:v>
                </c:pt>
                <c:pt idx="2">
                  <c:v>HC.1.3 Legetjenester mv.</c:v>
                </c:pt>
                <c:pt idx="3">
                  <c:v>HC.1.3.1 Allmennlegetjenester</c:v>
                </c:pt>
                <c:pt idx="4">
                  <c:v>HC.1.3.2 Tannlegetjenester</c:v>
                </c:pt>
                <c:pt idx="5">
                  <c:v>HC.1.3.3 Legetjenester fra spesialister</c:v>
                </c:pt>
                <c:pt idx="6">
                  <c:v>HC.1.3.9 Fysioterapi, kiropraktisk behandling og annen medisinsk behandling</c:v>
                </c:pt>
                <c:pt idx="7">
                  <c:v>HC.2 Rehabilitering</c:v>
                </c:pt>
                <c:pt idx="8">
                  <c:v>HC.3.1 Sykehjemstjenester - heldøgnsopphold</c:v>
                </c:pt>
                <c:pt idx="9">
                  <c:v>HC.3.4 Hjemmesykepleie mv.</c:v>
                </c:pt>
                <c:pt idx="10">
                  <c:v>HC.4.1-4.2 Røntgen- og laboratorietjenester</c:v>
                </c:pt>
                <c:pt idx="11">
                  <c:v>HC.4.3 Ambulanse og pasienttransport</c:v>
                </c:pt>
                <c:pt idx="12">
                  <c:v>HC.5.1 Medisiner og medisinske forbruksvarer</c:v>
                </c:pt>
                <c:pt idx="13">
                  <c:v>HC.5.1.1-5.1.2 Medisiner</c:v>
                </c:pt>
                <c:pt idx="14">
                  <c:v>HC.5.1.3 Andre medisinske forbruksvarer</c:v>
                </c:pt>
                <c:pt idx="15">
                  <c:v>HC.5.2 Terapeutiske hjelpemidler og medisinsk utstyr</c:v>
                </c:pt>
                <c:pt idx="16">
                  <c:v>HC.5.2.1 Briller, kontaktlinser mv.</c:v>
                </c:pt>
                <c:pt idx="17">
                  <c:v>HC.5.2.2 Høreapparater mv.</c:v>
                </c:pt>
                <c:pt idx="18">
                  <c:v>HC.5.2.3 Ortopediske hjelpemidler og proteser</c:v>
                </c:pt>
                <c:pt idx="19">
                  <c:v>HC.5.2.9 Medisinskteknisk utstyr, inkl. rullestoler mv.</c:v>
                </c:pt>
                <c:pt idx="20">
                  <c:v>HC.6.1 Forebygging, informasjon mv.</c:v>
                </c:pt>
                <c:pt idx="21">
                  <c:v>HC.6.4 Helsestasjon, bedriftshelse mv.</c:v>
                </c:pt>
                <c:pt idx="22">
                  <c:v>HC.7 Helseadministrasjon</c:v>
                </c:pt>
              </c:strCache>
            </c:strRef>
          </c:cat>
          <c:val>
            <c:numRef>
              <c:f>'Ark2'!$C$3:$C$25</c:f>
              <c:numCache>
                <c:formatCode>General</c:formatCode>
                <c:ptCount val="23"/>
                <c:pt idx="0">
                  <c:v>23.786270651710783</c:v>
                </c:pt>
                <c:pt idx="1">
                  <c:v>1.6061776801145151</c:v>
                </c:pt>
                <c:pt idx="2">
                  <c:v>21.275510936849209</c:v>
                </c:pt>
                <c:pt idx="3">
                  <c:v>6.4067579147935909</c:v>
                </c:pt>
                <c:pt idx="4">
                  <c:v>4.5784441859240435</c:v>
                </c:pt>
                <c:pt idx="5">
                  <c:v>9.1133228967689739</c:v>
                </c:pt>
                <c:pt idx="6">
                  <c:v>1.1774646808469895</c:v>
                </c:pt>
                <c:pt idx="7">
                  <c:v>1.8254412799632327</c:v>
                </c:pt>
                <c:pt idx="8">
                  <c:v>14.7679779395924</c:v>
                </c:pt>
                <c:pt idx="9">
                  <c:v>14.470440107046596</c:v>
                </c:pt>
                <c:pt idx="10">
                  <c:v>4.4647430833824044</c:v>
                </c:pt>
                <c:pt idx="11">
                  <c:v>3.1249850393286129</c:v>
                </c:pt>
                <c:pt idx="12">
                  <c:v>7.2902753242276699</c:v>
                </c:pt>
                <c:pt idx="13">
                  <c:v>6.2085589402578503</c:v>
                </c:pt>
                <c:pt idx="14">
                  <c:v>1.0817163839698201</c:v>
                </c:pt>
                <c:pt idx="15">
                  <c:v>3.2714799335506819</c:v>
                </c:pt>
                <c:pt idx="16">
                  <c:v>2.0119110881315199</c:v>
                </c:pt>
                <c:pt idx="17">
                  <c:v>0.1924540767231103</c:v>
                </c:pt>
                <c:pt idx="18">
                  <c:v>0.39256801719639411</c:v>
                </c:pt>
                <c:pt idx="19">
                  <c:v>0.67430738075746477</c:v>
                </c:pt>
                <c:pt idx="20">
                  <c:v>0.59363944063844964</c:v>
                </c:pt>
                <c:pt idx="21">
                  <c:v>2.1100530924306184</c:v>
                </c:pt>
                <c:pt idx="22">
                  <c:v>1.4132448619070188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C0-43F2-A1E6-862301DF45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95779199"/>
        <c:axId val="1901482111"/>
      </c:barChart>
      <c:catAx>
        <c:axId val="1995779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901482111"/>
        <c:crosses val="autoZero"/>
        <c:auto val="1"/>
        <c:lblAlgn val="ctr"/>
        <c:lblOffset val="100"/>
        <c:noMultiLvlLbl val="0"/>
      </c:catAx>
      <c:valAx>
        <c:axId val="19014821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1995779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3530F-B3A9-4C9B-86E5-F53C8FC1E9CA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17975704-BE7E-42ED-9FE1-B528E95EE8B7}">
      <dgm:prSet phldrT="[Tekst]"/>
      <dgm:spPr/>
      <dgm:t>
        <a:bodyPr/>
        <a:lstStyle/>
        <a:p>
          <a:r>
            <a:rPr lang="nb-NO" dirty="0"/>
            <a:t>Strategi</a:t>
          </a:r>
        </a:p>
      </dgm:t>
    </dgm:pt>
    <dgm:pt modelId="{CAEEAEE8-5F4E-47B0-8278-31DE4ADDE738}" type="parTrans" cxnId="{9E820172-9FA1-4192-A5A6-AE9CB9F72086}">
      <dgm:prSet/>
      <dgm:spPr/>
      <dgm:t>
        <a:bodyPr/>
        <a:lstStyle/>
        <a:p>
          <a:endParaRPr lang="nb-NO"/>
        </a:p>
      </dgm:t>
    </dgm:pt>
    <dgm:pt modelId="{C4AF9EE2-B270-445F-BF6C-B972AF92F4E6}" type="sibTrans" cxnId="{9E820172-9FA1-4192-A5A6-AE9CB9F72086}">
      <dgm:prSet/>
      <dgm:spPr/>
      <dgm:t>
        <a:bodyPr/>
        <a:lstStyle/>
        <a:p>
          <a:endParaRPr lang="nb-NO"/>
        </a:p>
      </dgm:t>
    </dgm:pt>
    <dgm:pt modelId="{D0FE8C80-817E-4103-B2A3-F433A8E290B3}">
      <dgm:prSet phldrT="[Tekst]"/>
      <dgm:spPr/>
      <dgm:t>
        <a:bodyPr/>
        <a:lstStyle/>
        <a:p>
          <a:r>
            <a:rPr lang="nb-NO" dirty="0"/>
            <a:t>KPI</a:t>
          </a:r>
        </a:p>
      </dgm:t>
    </dgm:pt>
    <dgm:pt modelId="{516E346C-EC72-4D3D-B917-0A0829700E04}" type="parTrans" cxnId="{880AAB0C-D12A-41C5-AA1C-9D9C0950408C}">
      <dgm:prSet/>
      <dgm:spPr/>
      <dgm:t>
        <a:bodyPr/>
        <a:lstStyle/>
        <a:p>
          <a:endParaRPr lang="nb-NO"/>
        </a:p>
      </dgm:t>
    </dgm:pt>
    <dgm:pt modelId="{B9E6F2B1-1DC3-4D8F-9FA3-66F6464BDEF5}" type="sibTrans" cxnId="{880AAB0C-D12A-41C5-AA1C-9D9C0950408C}">
      <dgm:prSet/>
      <dgm:spPr/>
      <dgm:t>
        <a:bodyPr/>
        <a:lstStyle/>
        <a:p>
          <a:endParaRPr lang="nb-NO"/>
        </a:p>
      </dgm:t>
    </dgm:pt>
    <dgm:pt modelId="{AB76B631-7EE3-45F0-8286-C6A49427A6C9}">
      <dgm:prSet phldrT="[Tekst]"/>
      <dgm:spPr/>
      <dgm:t>
        <a:bodyPr/>
        <a:lstStyle/>
        <a:p>
          <a:r>
            <a:rPr lang="nb-NO" dirty="0"/>
            <a:t>Budsjett</a:t>
          </a:r>
        </a:p>
      </dgm:t>
    </dgm:pt>
    <dgm:pt modelId="{DF631E58-9716-4535-9D0C-162AC018EDA1}" type="parTrans" cxnId="{05A3BE8B-F1A3-417D-88F8-54652747E9BF}">
      <dgm:prSet/>
      <dgm:spPr/>
      <dgm:t>
        <a:bodyPr/>
        <a:lstStyle/>
        <a:p>
          <a:endParaRPr lang="nb-NO"/>
        </a:p>
      </dgm:t>
    </dgm:pt>
    <dgm:pt modelId="{C1AF6668-DD41-49AD-852C-BA6BF4D37EF3}" type="sibTrans" cxnId="{05A3BE8B-F1A3-417D-88F8-54652747E9BF}">
      <dgm:prSet/>
      <dgm:spPr/>
      <dgm:t>
        <a:bodyPr/>
        <a:lstStyle/>
        <a:p>
          <a:endParaRPr lang="nb-NO"/>
        </a:p>
      </dgm:t>
    </dgm:pt>
    <dgm:pt modelId="{B83D7438-A5C0-439E-9D17-21DE836B7BE0}">
      <dgm:prSet phldrT="[Tekst]"/>
      <dgm:spPr/>
      <dgm:t>
        <a:bodyPr/>
        <a:lstStyle/>
        <a:p>
          <a:r>
            <a:rPr lang="nb-NO" dirty="0"/>
            <a:t>Handling</a:t>
          </a:r>
        </a:p>
      </dgm:t>
    </dgm:pt>
    <dgm:pt modelId="{2F8B3600-849B-47D4-BA8A-46D28C70ED81}" type="parTrans" cxnId="{1ADF9D94-7BE9-4210-BC5D-323897DD1DC9}">
      <dgm:prSet/>
      <dgm:spPr/>
      <dgm:t>
        <a:bodyPr/>
        <a:lstStyle/>
        <a:p>
          <a:endParaRPr lang="nb-NO"/>
        </a:p>
      </dgm:t>
    </dgm:pt>
    <dgm:pt modelId="{79607061-7C0F-489E-9B51-D5F7D769EB58}" type="sibTrans" cxnId="{1ADF9D94-7BE9-4210-BC5D-323897DD1DC9}">
      <dgm:prSet/>
      <dgm:spPr/>
      <dgm:t>
        <a:bodyPr/>
        <a:lstStyle/>
        <a:p>
          <a:endParaRPr lang="nb-NO"/>
        </a:p>
      </dgm:t>
    </dgm:pt>
    <dgm:pt modelId="{B7ABE60D-5BFF-4169-8358-8F76A67AC754}">
      <dgm:prSet phldrT="[Tekst]"/>
      <dgm:spPr/>
      <dgm:t>
        <a:bodyPr/>
        <a:lstStyle/>
        <a:p>
          <a:r>
            <a:rPr lang="nb-NO" dirty="0"/>
            <a:t>Måling</a:t>
          </a:r>
        </a:p>
      </dgm:t>
    </dgm:pt>
    <dgm:pt modelId="{5FF4185D-9D51-44C0-9A08-40BC6B248CD6}" type="parTrans" cxnId="{9E606309-9701-49E2-82B5-73A6D7B30CF2}">
      <dgm:prSet/>
      <dgm:spPr/>
      <dgm:t>
        <a:bodyPr/>
        <a:lstStyle/>
        <a:p>
          <a:endParaRPr lang="nb-NO"/>
        </a:p>
      </dgm:t>
    </dgm:pt>
    <dgm:pt modelId="{E198F11B-BA57-4513-8D39-251A25946FE4}" type="sibTrans" cxnId="{9E606309-9701-49E2-82B5-73A6D7B30CF2}">
      <dgm:prSet/>
      <dgm:spPr/>
      <dgm:t>
        <a:bodyPr/>
        <a:lstStyle/>
        <a:p>
          <a:endParaRPr lang="nb-NO"/>
        </a:p>
      </dgm:t>
    </dgm:pt>
    <dgm:pt modelId="{A7C35F26-DC9A-4103-8C8E-A715F21F5BA4}">
      <dgm:prSet phldrT="[Tekst]"/>
      <dgm:spPr/>
      <dgm:t>
        <a:bodyPr/>
        <a:lstStyle/>
        <a:p>
          <a:r>
            <a:rPr lang="nb-NO" dirty="0"/>
            <a:t>Kontroll</a:t>
          </a:r>
        </a:p>
      </dgm:t>
    </dgm:pt>
    <dgm:pt modelId="{EC8B47F6-61A5-4F5B-B374-1854B0A5CBAD}" type="parTrans" cxnId="{82A68B79-83CA-411A-AED3-599EC59E70BE}">
      <dgm:prSet/>
      <dgm:spPr/>
      <dgm:t>
        <a:bodyPr/>
        <a:lstStyle/>
        <a:p>
          <a:endParaRPr lang="nb-NO"/>
        </a:p>
      </dgm:t>
    </dgm:pt>
    <dgm:pt modelId="{464EEB75-8488-40B7-8F3C-665F6CEBF1FC}" type="sibTrans" cxnId="{82A68B79-83CA-411A-AED3-599EC59E70BE}">
      <dgm:prSet/>
      <dgm:spPr/>
      <dgm:t>
        <a:bodyPr/>
        <a:lstStyle/>
        <a:p>
          <a:endParaRPr lang="nb-NO"/>
        </a:p>
      </dgm:t>
    </dgm:pt>
    <dgm:pt modelId="{91D86AB0-401F-498C-AE91-46EBB1D091D2}" type="pres">
      <dgm:prSet presAssocID="{24F3530F-B3A9-4C9B-86E5-F53C8FC1E9CA}" presName="Name0" presStyleCnt="0">
        <dgm:presLayoutVars>
          <dgm:dir/>
          <dgm:resizeHandles val="exact"/>
        </dgm:presLayoutVars>
      </dgm:prSet>
      <dgm:spPr/>
    </dgm:pt>
    <dgm:pt modelId="{0F7AB00D-1522-4011-B47E-0F94C054F1FD}" type="pres">
      <dgm:prSet presAssocID="{17975704-BE7E-42ED-9FE1-B528E95EE8B7}" presName="node" presStyleLbl="node1" presStyleIdx="0" presStyleCnt="6">
        <dgm:presLayoutVars>
          <dgm:bulletEnabled val="1"/>
        </dgm:presLayoutVars>
      </dgm:prSet>
      <dgm:spPr/>
    </dgm:pt>
    <dgm:pt modelId="{A5075C2A-D570-4D49-9132-15B44D2BC971}" type="pres">
      <dgm:prSet presAssocID="{C4AF9EE2-B270-445F-BF6C-B972AF92F4E6}" presName="sibTrans" presStyleLbl="sibTrans2D1" presStyleIdx="0" presStyleCnt="5"/>
      <dgm:spPr/>
    </dgm:pt>
    <dgm:pt modelId="{B7D1BBBD-01F3-4138-A9C9-AC20855726B1}" type="pres">
      <dgm:prSet presAssocID="{C4AF9EE2-B270-445F-BF6C-B972AF92F4E6}" presName="connectorText" presStyleLbl="sibTrans2D1" presStyleIdx="0" presStyleCnt="5"/>
      <dgm:spPr/>
    </dgm:pt>
    <dgm:pt modelId="{E347BAE8-F6C6-45D2-AD04-31069A3A7693}" type="pres">
      <dgm:prSet presAssocID="{D0FE8C80-817E-4103-B2A3-F433A8E290B3}" presName="node" presStyleLbl="node1" presStyleIdx="1" presStyleCnt="6">
        <dgm:presLayoutVars>
          <dgm:bulletEnabled val="1"/>
        </dgm:presLayoutVars>
      </dgm:prSet>
      <dgm:spPr/>
    </dgm:pt>
    <dgm:pt modelId="{158CAEEB-F64E-45A3-9DB2-D66FD490D25D}" type="pres">
      <dgm:prSet presAssocID="{B9E6F2B1-1DC3-4D8F-9FA3-66F6464BDEF5}" presName="sibTrans" presStyleLbl="sibTrans2D1" presStyleIdx="1" presStyleCnt="5"/>
      <dgm:spPr/>
    </dgm:pt>
    <dgm:pt modelId="{4CED4499-F44F-42F6-A900-719AED2DFFF8}" type="pres">
      <dgm:prSet presAssocID="{B9E6F2B1-1DC3-4D8F-9FA3-66F6464BDEF5}" presName="connectorText" presStyleLbl="sibTrans2D1" presStyleIdx="1" presStyleCnt="5"/>
      <dgm:spPr/>
    </dgm:pt>
    <dgm:pt modelId="{B26CF4C5-E6CD-4131-B4D5-EC7CDB6E1FA0}" type="pres">
      <dgm:prSet presAssocID="{AB76B631-7EE3-45F0-8286-C6A49427A6C9}" presName="node" presStyleLbl="node1" presStyleIdx="2" presStyleCnt="6">
        <dgm:presLayoutVars>
          <dgm:bulletEnabled val="1"/>
        </dgm:presLayoutVars>
      </dgm:prSet>
      <dgm:spPr/>
    </dgm:pt>
    <dgm:pt modelId="{0484A829-A42B-4A18-BC4F-A03FBDB353A7}" type="pres">
      <dgm:prSet presAssocID="{C1AF6668-DD41-49AD-852C-BA6BF4D37EF3}" presName="sibTrans" presStyleLbl="sibTrans2D1" presStyleIdx="2" presStyleCnt="5"/>
      <dgm:spPr/>
    </dgm:pt>
    <dgm:pt modelId="{6B0B7550-4E32-4BC1-9C95-546EE9CF54B0}" type="pres">
      <dgm:prSet presAssocID="{C1AF6668-DD41-49AD-852C-BA6BF4D37EF3}" presName="connectorText" presStyleLbl="sibTrans2D1" presStyleIdx="2" presStyleCnt="5"/>
      <dgm:spPr/>
    </dgm:pt>
    <dgm:pt modelId="{7CF12BF2-ABDC-4285-8750-59A6A86237FE}" type="pres">
      <dgm:prSet presAssocID="{B83D7438-A5C0-439E-9D17-21DE836B7BE0}" presName="node" presStyleLbl="node1" presStyleIdx="3" presStyleCnt="6">
        <dgm:presLayoutVars>
          <dgm:bulletEnabled val="1"/>
        </dgm:presLayoutVars>
      </dgm:prSet>
      <dgm:spPr/>
    </dgm:pt>
    <dgm:pt modelId="{048FF031-A9A9-48D1-8AA3-DA49408E2C61}" type="pres">
      <dgm:prSet presAssocID="{79607061-7C0F-489E-9B51-D5F7D769EB58}" presName="sibTrans" presStyleLbl="sibTrans2D1" presStyleIdx="3" presStyleCnt="5"/>
      <dgm:spPr/>
    </dgm:pt>
    <dgm:pt modelId="{7EC47C73-CE16-412E-B669-E78A6BEDA5F9}" type="pres">
      <dgm:prSet presAssocID="{79607061-7C0F-489E-9B51-D5F7D769EB58}" presName="connectorText" presStyleLbl="sibTrans2D1" presStyleIdx="3" presStyleCnt="5"/>
      <dgm:spPr/>
    </dgm:pt>
    <dgm:pt modelId="{AD9462D4-F26F-48F1-BE4F-2DC7F6140D83}" type="pres">
      <dgm:prSet presAssocID="{B7ABE60D-5BFF-4169-8358-8F76A67AC754}" presName="node" presStyleLbl="node1" presStyleIdx="4" presStyleCnt="6">
        <dgm:presLayoutVars>
          <dgm:bulletEnabled val="1"/>
        </dgm:presLayoutVars>
      </dgm:prSet>
      <dgm:spPr/>
    </dgm:pt>
    <dgm:pt modelId="{0EA895F2-25E1-4F0B-99B6-719887863E47}" type="pres">
      <dgm:prSet presAssocID="{E198F11B-BA57-4513-8D39-251A25946FE4}" presName="sibTrans" presStyleLbl="sibTrans2D1" presStyleIdx="4" presStyleCnt="5"/>
      <dgm:spPr/>
    </dgm:pt>
    <dgm:pt modelId="{A25EFBBD-407B-4E70-97AA-E651B3DBA810}" type="pres">
      <dgm:prSet presAssocID="{E198F11B-BA57-4513-8D39-251A25946FE4}" presName="connectorText" presStyleLbl="sibTrans2D1" presStyleIdx="4" presStyleCnt="5"/>
      <dgm:spPr/>
    </dgm:pt>
    <dgm:pt modelId="{6BC51EA1-7943-460F-AC6D-A6247AEB33E5}" type="pres">
      <dgm:prSet presAssocID="{A7C35F26-DC9A-4103-8C8E-A715F21F5BA4}" presName="node" presStyleLbl="node1" presStyleIdx="5" presStyleCnt="6">
        <dgm:presLayoutVars>
          <dgm:bulletEnabled val="1"/>
        </dgm:presLayoutVars>
      </dgm:prSet>
      <dgm:spPr/>
    </dgm:pt>
  </dgm:ptLst>
  <dgm:cxnLst>
    <dgm:cxn modelId="{0C940B06-3ACA-40E7-BB9F-C33C7ED16502}" type="presOf" srcId="{24F3530F-B3A9-4C9B-86E5-F53C8FC1E9CA}" destId="{91D86AB0-401F-498C-AE91-46EBB1D091D2}" srcOrd="0" destOrd="0" presId="urn:microsoft.com/office/officeart/2005/8/layout/process1"/>
    <dgm:cxn modelId="{9E606309-9701-49E2-82B5-73A6D7B30CF2}" srcId="{24F3530F-B3A9-4C9B-86E5-F53C8FC1E9CA}" destId="{B7ABE60D-5BFF-4169-8358-8F76A67AC754}" srcOrd="4" destOrd="0" parTransId="{5FF4185D-9D51-44C0-9A08-40BC6B248CD6}" sibTransId="{E198F11B-BA57-4513-8D39-251A25946FE4}"/>
    <dgm:cxn modelId="{880AAB0C-D12A-41C5-AA1C-9D9C0950408C}" srcId="{24F3530F-B3A9-4C9B-86E5-F53C8FC1E9CA}" destId="{D0FE8C80-817E-4103-B2A3-F433A8E290B3}" srcOrd="1" destOrd="0" parTransId="{516E346C-EC72-4D3D-B917-0A0829700E04}" sibTransId="{B9E6F2B1-1DC3-4D8F-9FA3-66F6464BDEF5}"/>
    <dgm:cxn modelId="{8E32A22E-B94B-47BC-84AD-3E761C3A9108}" type="presOf" srcId="{17975704-BE7E-42ED-9FE1-B528E95EE8B7}" destId="{0F7AB00D-1522-4011-B47E-0F94C054F1FD}" srcOrd="0" destOrd="0" presId="urn:microsoft.com/office/officeart/2005/8/layout/process1"/>
    <dgm:cxn modelId="{11FD0D38-FDA1-49FF-8BC0-D94AF41FBAAF}" type="presOf" srcId="{E198F11B-BA57-4513-8D39-251A25946FE4}" destId="{A25EFBBD-407B-4E70-97AA-E651B3DBA810}" srcOrd="1" destOrd="0" presId="urn:microsoft.com/office/officeart/2005/8/layout/process1"/>
    <dgm:cxn modelId="{1B33755E-1FE2-4740-8253-D3DE88F6AB45}" type="presOf" srcId="{E198F11B-BA57-4513-8D39-251A25946FE4}" destId="{0EA895F2-25E1-4F0B-99B6-719887863E47}" srcOrd="0" destOrd="0" presId="urn:microsoft.com/office/officeart/2005/8/layout/process1"/>
    <dgm:cxn modelId="{979A1262-72F0-4C58-AC35-A1F4C971EE44}" type="presOf" srcId="{C1AF6668-DD41-49AD-852C-BA6BF4D37EF3}" destId="{6B0B7550-4E32-4BC1-9C95-546EE9CF54B0}" srcOrd="1" destOrd="0" presId="urn:microsoft.com/office/officeart/2005/8/layout/process1"/>
    <dgm:cxn modelId="{F85B9964-1431-4892-BB46-FE3A4664DB03}" type="presOf" srcId="{B9E6F2B1-1DC3-4D8F-9FA3-66F6464BDEF5}" destId="{158CAEEB-F64E-45A3-9DB2-D66FD490D25D}" srcOrd="0" destOrd="0" presId="urn:microsoft.com/office/officeart/2005/8/layout/process1"/>
    <dgm:cxn modelId="{6C529C6D-8D73-4A65-A696-5B162626715A}" type="presOf" srcId="{C4AF9EE2-B270-445F-BF6C-B972AF92F4E6}" destId="{B7D1BBBD-01F3-4138-A9C9-AC20855726B1}" srcOrd="1" destOrd="0" presId="urn:microsoft.com/office/officeart/2005/8/layout/process1"/>
    <dgm:cxn modelId="{9E820172-9FA1-4192-A5A6-AE9CB9F72086}" srcId="{24F3530F-B3A9-4C9B-86E5-F53C8FC1E9CA}" destId="{17975704-BE7E-42ED-9FE1-B528E95EE8B7}" srcOrd="0" destOrd="0" parTransId="{CAEEAEE8-5F4E-47B0-8278-31DE4ADDE738}" sibTransId="{C4AF9EE2-B270-445F-BF6C-B972AF92F4E6}"/>
    <dgm:cxn modelId="{82A68B79-83CA-411A-AED3-599EC59E70BE}" srcId="{24F3530F-B3A9-4C9B-86E5-F53C8FC1E9CA}" destId="{A7C35F26-DC9A-4103-8C8E-A715F21F5BA4}" srcOrd="5" destOrd="0" parTransId="{EC8B47F6-61A5-4F5B-B374-1854B0A5CBAD}" sibTransId="{464EEB75-8488-40B7-8F3C-665F6CEBF1FC}"/>
    <dgm:cxn modelId="{E8A60483-5DE7-4D77-95CF-7E559768AAAF}" type="presOf" srcId="{AB76B631-7EE3-45F0-8286-C6A49427A6C9}" destId="{B26CF4C5-E6CD-4131-B4D5-EC7CDB6E1FA0}" srcOrd="0" destOrd="0" presId="urn:microsoft.com/office/officeart/2005/8/layout/process1"/>
    <dgm:cxn modelId="{05A3BE8B-F1A3-417D-88F8-54652747E9BF}" srcId="{24F3530F-B3A9-4C9B-86E5-F53C8FC1E9CA}" destId="{AB76B631-7EE3-45F0-8286-C6A49427A6C9}" srcOrd="2" destOrd="0" parTransId="{DF631E58-9716-4535-9D0C-162AC018EDA1}" sibTransId="{C1AF6668-DD41-49AD-852C-BA6BF4D37EF3}"/>
    <dgm:cxn modelId="{1ADF9D94-7BE9-4210-BC5D-323897DD1DC9}" srcId="{24F3530F-B3A9-4C9B-86E5-F53C8FC1E9CA}" destId="{B83D7438-A5C0-439E-9D17-21DE836B7BE0}" srcOrd="3" destOrd="0" parTransId="{2F8B3600-849B-47D4-BA8A-46D28C70ED81}" sibTransId="{79607061-7C0F-489E-9B51-D5F7D769EB58}"/>
    <dgm:cxn modelId="{3BD9DEA1-BB31-48EE-8556-9BF2C9302671}" type="presOf" srcId="{B9E6F2B1-1DC3-4D8F-9FA3-66F6464BDEF5}" destId="{4CED4499-F44F-42F6-A900-719AED2DFFF8}" srcOrd="1" destOrd="0" presId="urn:microsoft.com/office/officeart/2005/8/layout/process1"/>
    <dgm:cxn modelId="{635CDAAB-4148-4083-88D4-3282D43CBB72}" type="presOf" srcId="{C4AF9EE2-B270-445F-BF6C-B972AF92F4E6}" destId="{A5075C2A-D570-4D49-9132-15B44D2BC971}" srcOrd="0" destOrd="0" presId="urn:microsoft.com/office/officeart/2005/8/layout/process1"/>
    <dgm:cxn modelId="{FC4075AD-9B0F-4EC3-91D8-F1EA72C212B1}" type="presOf" srcId="{B83D7438-A5C0-439E-9D17-21DE836B7BE0}" destId="{7CF12BF2-ABDC-4285-8750-59A6A86237FE}" srcOrd="0" destOrd="0" presId="urn:microsoft.com/office/officeart/2005/8/layout/process1"/>
    <dgm:cxn modelId="{1F4AD1B5-CE86-4DFE-A2E4-66D65A30625C}" type="presOf" srcId="{D0FE8C80-817E-4103-B2A3-F433A8E290B3}" destId="{E347BAE8-F6C6-45D2-AD04-31069A3A7693}" srcOrd="0" destOrd="0" presId="urn:microsoft.com/office/officeart/2005/8/layout/process1"/>
    <dgm:cxn modelId="{6E2A07D2-4710-4CB2-90EF-CBF8F66FF767}" type="presOf" srcId="{C1AF6668-DD41-49AD-852C-BA6BF4D37EF3}" destId="{0484A829-A42B-4A18-BC4F-A03FBDB353A7}" srcOrd="0" destOrd="0" presId="urn:microsoft.com/office/officeart/2005/8/layout/process1"/>
    <dgm:cxn modelId="{A53C08E4-85FF-4736-9CB6-D6D1F461F39B}" type="presOf" srcId="{A7C35F26-DC9A-4103-8C8E-A715F21F5BA4}" destId="{6BC51EA1-7943-460F-AC6D-A6247AEB33E5}" srcOrd="0" destOrd="0" presId="urn:microsoft.com/office/officeart/2005/8/layout/process1"/>
    <dgm:cxn modelId="{222B2DE5-CA09-42B8-8451-4F995C042C67}" type="presOf" srcId="{79607061-7C0F-489E-9B51-D5F7D769EB58}" destId="{7EC47C73-CE16-412E-B669-E78A6BEDA5F9}" srcOrd="1" destOrd="0" presId="urn:microsoft.com/office/officeart/2005/8/layout/process1"/>
    <dgm:cxn modelId="{DEA664EF-AE05-4A6C-A0B5-7189E2232282}" type="presOf" srcId="{79607061-7C0F-489E-9B51-D5F7D769EB58}" destId="{048FF031-A9A9-48D1-8AA3-DA49408E2C61}" srcOrd="0" destOrd="0" presId="urn:microsoft.com/office/officeart/2005/8/layout/process1"/>
    <dgm:cxn modelId="{4D0DD5F4-2852-4F21-BEEC-91AD2E0C9416}" type="presOf" srcId="{B7ABE60D-5BFF-4169-8358-8F76A67AC754}" destId="{AD9462D4-F26F-48F1-BE4F-2DC7F6140D83}" srcOrd="0" destOrd="0" presId="urn:microsoft.com/office/officeart/2005/8/layout/process1"/>
    <dgm:cxn modelId="{E0885E3C-B41F-4CC7-A365-6C3D92121FBB}" type="presParOf" srcId="{91D86AB0-401F-498C-AE91-46EBB1D091D2}" destId="{0F7AB00D-1522-4011-B47E-0F94C054F1FD}" srcOrd="0" destOrd="0" presId="urn:microsoft.com/office/officeart/2005/8/layout/process1"/>
    <dgm:cxn modelId="{C003CC83-ADF1-486E-8C22-CE5B2D77A513}" type="presParOf" srcId="{91D86AB0-401F-498C-AE91-46EBB1D091D2}" destId="{A5075C2A-D570-4D49-9132-15B44D2BC971}" srcOrd="1" destOrd="0" presId="urn:microsoft.com/office/officeart/2005/8/layout/process1"/>
    <dgm:cxn modelId="{D622D225-EB02-4C47-9BD6-9737C46D8A58}" type="presParOf" srcId="{A5075C2A-D570-4D49-9132-15B44D2BC971}" destId="{B7D1BBBD-01F3-4138-A9C9-AC20855726B1}" srcOrd="0" destOrd="0" presId="urn:microsoft.com/office/officeart/2005/8/layout/process1"/>
    <dgm:cxn modelId="{F6E0EFB8-A45D-4F37-B0C4-1E6C7F04265F}" type="presParOf" srcId="{91D86AB0-401F-498C-AE91-46EBB1D091D2}" destId="{E347BAE8-F6C6-45D2-AD04-31069A3A7693}" srcOrd="2" destOrd="0" presId="urn:microsoft.com/office/officeart/2005/8/layout/process1"/>
    <dgm:cxn modelId="{4D86BE2E-674C-45F0-B3BD-CD3B76561001}" type="presParOf" srcId="{91D86AB0-401F-498C-AE91-46EBB1D091D2}" destId="{158CAEEB-F64E-45A3-9DB2-D66FD490D25D}" srcOrd="3" destOrd="0" presId="urn:microsoft.com/office/officeart/2005/8/layout/process1"/>
    <dgm:cxn modelId="{F664D720-2902-48B6-B40F-0FD9F0502A1E}" type="presParOf" srcId="{158CAEEB-F64E-45A3-9DB2-D66FD490D25D}" destId="{4CED4499-F44F-42F6-A900-719AED2DFFF8}" srcOrd="0" destOrd="0" presId="urn:microsoft.com/office/officeart/2005/8/layout/process1"/>
    <dgm:cxn modelId="{F8C11F2F-B8F5-4721-B28B-AFE6EF79C020}" type="presParOf" srcId="{91D86AB0-401F-498C-AE91-46EBB1D091D2}" destId="{B26CF4C5-E6CD-4131-B4D5-EC7CDB6E1FA0}" srcOrd="4" destOrd="0" presId="urn:microsoft.com/office/officeart/2005/8/layout/process1"/>
    <dgm:cxn modelId="{22D5EEB4-0359-45E5-BEF0-E47D959E6D70}" type="presParOf" srcId="{91D86AB0-401F-498C-AE91-46EBB1D091D2}" destId="{0484A829-A42B-4A18-BC4F-A03FBDB353A7}" srcOrd="5" destOrd="0" presId="urn:microsoft.com/office/officeart/2005/8/layout/process1"/>
    <dgm:cxn modelId="{630D0E29-FB73-4925-808D-F758C63EAAD6}" type="presParOf" srcId="{0484A829-A42B-4A18-BC4F-A03FBDB353A7}" destId="{6B0B7550-4E32-4BC1-9C95-546EE9CF54B0}" srcOrd="0" destOrd="0" presId="urn:microsoft.com/office/officeart/2005/8/layout/process1"/>
    <dgm:cxn modelId="{AFFD3156-6C1D-41F5-8E96-660CD4BAAED0}" type="presParOf" srcId="{91D86AB0-401F-498C-AE91-46EBB1D091D2}" destId="{7CF12BF2-ABDC-4285-8750-59A6A86237FE}" srcOrd="6" destOrd="0" presId="urn:microsoft.com/office/officeart/2005/8/layout/process1"/>
    <dgm:cxn modelId="{DB764D2D-FB63-4CD8-8085-8543C5CE96B2}" type="presParOf" srcId="{91D86AB0-401F-498C-AE91-46EBB1D091D2}" destId="{048FF031-A9A9-48D1-8AA3-DA49408E2C61}" srcOrd="7" destOrd="0" presId="urn:microsoft.com/office/officeart/2005/8/layout/process1"/>
    <dgm:cxn modelId="{A4F54672-3203-4700-89FF-C997CC7905BF}" type="presParOf" srcId="{048FF031-A9A9-48D1-8AA3-DA49408E2C61}" destId="{7EC47C73-CE16-412E-B669-E78A6BEDA5F9}" srcOrd="0" destOrd="0" presId="urn:microsoft.com/office/officeart/2005/8/layout/process1"/>
    <dgm:cxn modelId="{F2C1CC26-2D77-466B-8520-8BDF4CD581E2}" type="presParOf" srcId="{91D86AB0-401F-498C-AE91-46EBB1D091D2}" destId="{AD9462D4-F26F-48F1-BE4F-2DC7F6140D83}" srcOrd="8" destOrd="0" presId="urn:microsoft.com/office/officeart/2005/8/layout/process1"/>
    <dgm:cxn modelId="{E3A43E3D-CB25-4FA0-A0A3-39B73494864F}" type="presParOf" srcId="{91D86AB0-401F-498C-AE91-46EBB1D091D2}" destId="{0EA895F2-25E1-4F0B-99B6-719887863E47}" srcOrd="9" destOrd="0" presId="urn:microsoft.com/office/officeart/2005/8/layout/process1"/>
    <dgm:cxn modelId="{007B3F88-841C-4177-914C-5CCBC93EA5A2}" type="presParOf" srcId="{0EA895F2-25E1-4F0B-99B6-719887863E47}" destId="{A25EFBBD-407B-4E70-97AA-E651B3DBA810}" srcOrd="0" destOrd="0" presId="urn:microsoft.com/office/officeart/2005/8/layout/process1"/>
    <dgm:cxn modelId="{54250606-5E33-415F-B6F0-872C7E7996A0}" type="presParOf" srcId="{91D86AB0-401F-498C-AE91-46EBB1D091D2}" destId="{6BC51EA1-7943-460F-AC6D-A6247AEB33E5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AB00D-1522-4011-B47E-0F94C054F1FD}">
      <dsp:nvSpPr>
        <dsp:cNvPr id="0" name=""/>
        <dsp:cNvSpPr/>
      </dsp:nvSpPr>
      <dsp:spPr>
        <a:xfrm>
          <a:off x="0" y="1728470"/>
          <a:ext cx="942975" cy="565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500" kern="1200" dirty="0"/>
            <a:t>Strategi</a:t>
          </a:r>
        </a:p>
      </dsp:txBody>
      <dsp:txXfrm>
        <a:off x="16571" y="1745041"/>
        <a:ext cx="909833" cy="532643"/>
      </dsp:txXfrm>
    </dsp:sp>
    <dsp:sp modelId="{A5075C2A-D570-4D49-9132-15B44D2BC971}">
      <dsp:nvSpPr>
        <dsp:cNvPr id="0" name=""/>
        <dsp:cNvSpPr/>
      </dsp:nvSpPr>
      <dsp:spPr>
        <a:xfrm>
          <a:off x="1037272" y="1894433"/>
          <a:ext cx="199910" cy="2338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1037272" y="1941204"/>
        <a:ext cx="139937" cy="140315"/>
      </dsp:txXfrm>
    </dsp:sp>
    <dsp:sp modelId="{E347BAE8-F6C6-45D2-AD04-31069A3A7693}">
      <dsp:nvSpPr>
        <dsp:cNvPr id="0" name=""/>
        <dsp:cNvSpPr/>
      </dsp:nvSpPr>
      <dsp:spPr>
        <a:xfrm>
          <a:off x="1320165" y="1728470"/>
          <a:ext cx="942975" cy="565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500" kern="1200" dirty="0"/>
            <a:t>KPI</a:t>
          </a:r>
        </a:p>
      </dsp:txBody>
      <dsp:txXfrm>
        <a:off x="1336736" y="1745041"/>
        <a:ext cx="909833" cy="532643"/>
      </dsp:txXfrm>
    </dsp:sp>
    <dsp:sp modelId="{158CAEEB-F64E-45A3-9DB2-D66FD490D25D}">
      <dsp:nvSpPr>
        <dsp:cNvPr id="0" name=""/>
        <dsp:cNvSpPr/>
      </dsp:nvSpPr>
      <dsp:spPr>
        <a:xfrm>
          <a:off x="2357437" y="1894433"/>
          <a:ext cx="199910" cy="2338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2357437" y="1941204"/>
        <a:ext cx="139937" cy="140315"/>
      </dsp:txXfrm>
    </dsp:sp>
    <dsp:sp modelId="{B26CF4C5-E6CD-4131-B4D5-EC7CDB6E1FA0}">
      <dsp:nvSpPr>
        <dsp:cNvPr id="0" name=""/>
        <dsp:cNvSpPr/>
      </dsp:nvSpPr>
      <dsp:spPr>
        <a:xfrm>
          <a:off x="2640330" y="1728470"/>
          <a:ext cx="942975" cy="565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500" kern="1200" dirty="0"/>
            <a:t>Budsjett</a:t>
          </a:r>
        </a:p>
      </dsp:txBody>
      <dsp:txXfrm>
        <a:off x="2656901" y="1745041"/>
        <a:ext cx="909833" cy="532643"/>
      </dsp:txXfrm>
    </dsp:sp>
    <dsp:sp modelId="{0484A829-A42B-4A18-BC4F-A03FBDB353A7}">
      <dsp:nvSpPr>
        <dsp:cNvPr id="0" name=""/>
        <dsp:cNvSpPr/>
      </dsp:nvSpPr>
      <dsp:spPr>
        <a:xfrm>
          <a:off x="3677602" y="1894433"/>
          <a:ext cx="199910" cy="2338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3677602" y="1941204"/>
        <a:ext cx="139937" cy="140315"/>
      </dsp:txXfrm>
    </dsp:sp>
    <dsp:sp modelId="{7CF12BF2-ABDC-4285-8750-59A6A86237FE}">
      <dsp:nvSpPr>
        <dsp:cNvPr id="0" name=""/>
        <dsp:cNvSpPr/>
      </dsp:nvSpPr>
      <dsp:spPr>
        <a:xfrm>
          <a:off x="3960495" y="1728470"/>
          <a:ext cx="942975" cy="565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500" kern="1200" dirty="0"/>
            <a:t>Handling</a:t>
          </a:r>
        </a:p>
      </dsp:txBody>
      <dsp:txXfrm>
        <a:off x="3977066" y="1745041"/>
        <a:ext cx="909833" cy="532643"/>
      </dsp:txXfrm>
    </dsp:sp>
    <dsp:sp modelId="{048FF031-A9A9-48D1-8AA3-DA49408E2C61}">
      <dsp:nvSpPr>
        <dsp:cNvPr id="0" name=""/>
        <dsp:cNvSpPr/>
      </dsp:nvSpPr>
      <dsp:spPr>
        <a:xfrm>
          <a:off x="4997767" y="1894433"/>
          <a:ext cx="199910" cy="2338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4997767" y="1941204"/>
        <a:ext cx="139937" cy="140315"/>
      </dsp:txXfrm>
    </dsp:sp>
    <dsp:sp modelId="{AD9462D4-F26F-48F1-BE4F-2DC7F6140D83}">
      <dsp:nvSpPr>
        <dsp:cNvPr id="0" name=""/>
        <dsp:cNvSpPr/>
      </dsp:nvSpPr>
      <dsp:spPr>
        <a:xfrm>
          <a:off x="5280660" y="1728470"/>
          <a:ext cx="942975" cy="565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500" kern="1200" dirty="0"/>
            <a:t>Måling</a:t>
          </a:r>
        </a:p>
      </dsp:txBody>
      <dsp:txXfrm>
        <a:off x="5297231" y="1745041"/>
        <a:ext cx="909833" cy="532643"/>
      </dsp:txXfrm>
    </dsp:sp>
    <dsp:sp modelId="{0EA895F2-25E1-4F0B-99B6-719887863E47}">
      <dsp:nvSpPr>
        <dsp:cNvPr id="0" name=""/>
        <dsp:cNvSpPr/>
      </dsp:nvSpPr>
      <dsp:spPr>
        <a:xfrm>
          <a:off x="6317932" y="1894433"/>
          <a:ext cx="199910" cy="2338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000" kern="1200"/>
        </a:p>
      </dsp:txBody>
      <dsp:txXfrm>
        <a:off x="6317932" y="1941204"/>
        <a:ext cx="139937" cy="140315"/>
      </dsp:txXfrm>
    </dsp:sp>
    <dsp:sp modelId="{6BC51EA1-7943-460F-AC6D-A6247AEB33E5}">
      <dsp:nvSpPr>
        <dsp:cNvPr id="0" name=""/>
        <dsp:cNvSpPr/>
      </dsp:nvSpPr>
      <dsp:spPr>
        <a:xfrm>
          <a:off x="6600824" y="1728470"/>
          <a:ext cx="942975" cy="5657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500" kern="1200" dirty="0"/>
            <a:t>Kontroll</a:t>
          </a:r>
        </a:p>
      </dsp:txBody>
      <dsp:txXfrm>
        <a:off x="6617395" y="1745041"/>
        <a:ext cx="909833" cy="532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0.04902</cdr:x>
      <cdr:y>0.56818</cdr:y>
    </cdr:from>
    <cdr:to>
      <cdr:x>0.78431</cdr:x>
      <cdr:y>0.63636</cdr:y>
    </cdr:to>
    <cdr:sp macro="" textlink="">
      <cdr:nvSpPr>
        <cdr:cNvPr id="2" name="Rektangel 1">
          <a:extLst xmlns:a="http://schemas.openxmlformats.org/drawingml/2006/main">
            <a:ext uri="{FF2B5EF4-FFF2-40B4-BE49-F238E27FC236}">
              <a16:creationId xmlns:a16="http://schemas.microsoft.com/office/drawing/2014/main" id="{D8B6F307-5A37-25A9-F6AE-2ECB3A0667AB}"/>
            </a:ext>
          </a:extLst>
        </cdr:cNvPr>
        <cdr:cNvSpPr/>
      </cdr:nvSpPr>
      <cdr:spPr>
        <a:xfrm xmlns:a="http://schemas.openxmlformats.org/drawingml/2006/main">
          <a:off x="360040" y="3600400"/>
          <a:ext cx="5400600" cy="43204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nb-NO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45049" y="1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/>
          <a:lstStyle>
            <a:lvl1pPr algn="r">
              <a:defRPr sz="1200"/>
            </a:lvl1pPr>
          </a:lstStyle>
          <a:p>
            <a:fld id="{255EC686-F92A-4568-9C52-E9139A523BB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2" y="9425568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45049" y="9425568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 anchor="b"/>
          <a:lstStyle>
            <a:lvl1pPr algn="r">
              <a:defRPr sz="1200"/>
            </a:lvl1pPr>
          </a:lstStyle>
          <a:p>
            <a:fld id="{41AD95C2-3358-42D8-8D1D-FD874149C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7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45049" y="1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/>
          <a:lstStyle>
            <a:lvl1pPr algn="r">
              <a:defRPr sz="1200"/>
            </a:lvl1pPr>
          </a:lstStyle>
          <a:p>
            <a:fld id="{7C0D40A2-48B7-4B22-AB5B-9F1C1887E40F}" type="datetimeFigureOut">
              <a:rPr lang="nb-NO" smtClean="0"/>
              <a:t>22.08.2023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5113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61" tIns="45580" rIns="91161" bIns="4558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8818" y="4713647"/>
            <a:ext cx="5430519" cy="4465559"/>
          </a:xfrm>
          <a:prstGeom prst="rect">
            <a:avLst/>
          </a:prstGeom>
        </p:spPr>
        <p:txBody>
          <a:bodyPr vert="horz" lIns="91161" tIns="45580" rIns="91161" bIns="4558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2" y="9425568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45049" y="9425568"/>
            <a:ext cx="2941531" cy="496174"/>
          </a:xfrm>
          <a:prstGeom prst="rect">
            <a:avLst/>
          </a:prstGeom>
        </p:spPr>
        <p:txBody>
          <a:bodyPr vert="horz" lIns="91161" tIns="45580" rIns="91161" bIns="45580" rtlCol="0" anchor="b"/>
          <a:lstStyle>
            <a:lvl1pPr algn="r">
              <a:defRPr sz="1200"/>
            </a:lvl1pPr>
          </a:lstStyle>
          <a:p>
            <a:fld id="{CE191AA9-8BC6-482C-80AD-1C5F9969697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68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H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4695-7427-4405-BA18-D46A8BA2317A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B57-16B7-4183-AE84-6AAB14E3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7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4695-7427-4405-BA18-D46A8BA2317A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B57-16B7-4183-AE84-6AAB14E3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4695-7427-4405-BA18-D46A8BA2317A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DCB57-16B7-4183-AE84-6AAB14E3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4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74695-7427-4405-BA18-D46A8BA2317A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3DCB57-16B7-4183-AE84-6AAB14E30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33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accent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914400" indent="-4572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371600" indent="-4572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7145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1717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scientific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829734" y="854529"/>
            <a:ext cx="6922450" cy="5148943"/>
          </a:xfrm>
        </p:spPr>
        <p:txBody>
          <a:bodyPr anchor="ctr">
            <a:normAutofit/>
          </a:bodyPr>
          <a:lstStyle/>
          <a:p>
            <a:pPr algn="l"/>
            <a:r>
              <a:rPr lang="nb-NO" sz="6000" dirty="0"/>
              <a:t>HØKON1201</a:t>
            </a:r>
            <a:br>
              <a:rPr lang="nb-NO" sz="6000" dirty="0"/>
            </a:br>
            <a:r>
              <a:rPr lang="nb-NO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Forelesning 1: Introduksjon</a:t>
            </a:r>
            <a:endParaRPr lang="en-US" sz="6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Undertittel 3"/>
          <p:cNvSpPr>
            <a:spLocks noGrp="1"/>
          </p:cNvSpPr>
          <p:nvPr>
            <p:ph type="subTitle" idx="1"/>
          </p:nvPr>
        </p:nvSpPr>
        <p:spPr>
          <a:xfrm>
            <a:off x="7534654" y="1892300"/>
            <a:ext cx="3425445" cy="3073400"/>
          </a:xfrm>
        </p:spPr>
        <p:txBody>
          <a:bodyPr anchor="ctr">
            <a:normAutofit/>
          </a:bodyPr>
          <a:lstStyle/>
          <a:p>
            <a:pPr algn="l"/>
            <a:r>
              <a:rPr lang="nb-NO" sz="2000" dirty="0">
                <a:solidFill>
                  <a:srgbClr val="FFFFFF"/>
                </a:solidFill>
              </a:rPr>
              <a:t>Bedriftsøkonomi</a:t>
            </a:r>
          </a:p>
        </p:txBody>
      </p:sp>
    </p:spTree>
    <p:extLst>
      <p:ext uri="{BB962C8B-B14F-4D97-AF65-F5344CB8AC3E}">
        <p14:creationId xmlns:p14="http://schemas.microsoft.com/office/powerpoint/2010/main" val="8673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AAC332-A123-3A4A-B10E-4B78A729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2776"/>
            <a:ext cx="9327447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586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AAC332-A123-3A4A-B10E-4B78A729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2776"/>
            <a:ext cx="9327447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F39F205F-FBCE-CAA1-3290-00EE5610C398}"/>
              </a:ext>
            </a:extLst>
          </p:cNvPr>
          <p:cNvSpPr/>
          <p:nvPr/>
        </p:nvSpPr>
        <p:spPr>
          <a:xfrm>
            <a:off x="677334" y="2012302"/>
            <a:ext cx="9327447" cy="264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374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AAC332-A123-3A4A-B10E-4B78A729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2776"/>
            <a:ext cx="9327447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F39F205F-FBCE-CAA1-3290-00EE5610C398}"/>
              </a:ext>
            </a:extLst>
          </p:cNvPr>
          <p:cNvSpPr/>
          <p:nvPr/>
        </p:nvSpPr>
        <p:spPr>
          <a:xfrm>
            <a:off x="677333" y="2924944"/>
            <a:ext cx="9327447" cy="264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370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AAC332-A123-3A4A-B10E-4B78A729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2776"/>
            <a:ext cx="9327447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2AA6AB9F-47EC-FCA6-FFF7-7F896FDBBDE8}"/>
              </a:ext>
            </a:extLst>
          </p:cNvPr>
          <p:cNvSpPr/>
          <p:nvPr/>
        </p:nvSpPr>
        <p:spPr>
          <a:xfrm>
            <a:off x="677334" y="3140968"/>
            <a:ext cx="9327447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473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AAC332-A123-3A4A-B10E-4B78A729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2776"/>
            <a:ext cx="9327447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2AA6AB9F-47EC-FCA6-FFF7-7F896FDBBDE8}"/>
              </a:ext>
            </a:extLst>
          </p:cNvPr>
          <p:cNvSpPr/>
          <p:nvPr/>
        </p:nvSpPr>
        <p:spPr>
          <a:xfrm>
            <a:off x="677334" y="5301208"/>
            <a:ext cx="932744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105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2AAC332-A123-3A4A-B10E-4B78A729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12776"/>
            <a:ext cx="9327447" cy="5040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2AA6AB9F-47EC-FCA6-FFF7-7F896FDBBDE8}"/>
              </a:ext>
            </a:extLst>
          </p:cNvPr>
          <p:cNvSpPr/>
          <p:nvPr/>
        </p:nvSpPr>
        <p:spPr>
          <a:xfrm>
            <a:off x="677333" y="5877272"/>
            <a:ext cx="9327447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73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5FC663-4D19-5556-8733-CB6188E8E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910865"/>
              </p:ext>
            </p:extLst>
          </p:nvPr>
        </p:nvGraphicFramePr>
        <p:xfrm>
          <a:off x="479376" y="764704"/>
          <a:ext cx="9217024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244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85702EB-9FCE-384A-E70F-5C2A2FB44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335578"/>
              </p:ext>
            </p:extLst>
          </p:nvPr>
        </p:nvGraphicFramePr>
        <p:xfrm>
          <a:off x="1415480" y="332656"/>
          <a:ext cx="7344816" cy="633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992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9A7EBCC-151C-4882-8FB2-2B3659D6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794930" cy="1320800"/>
          </a:xfrm>
        </p:spPr>
        <p:txBody>
          <a:bodyPr>
            <a:normAutofit fontScale="90000"/>
          </a:bodyPr>
          <a:lstStyle/>
          <a:p>
            <a:r>
              <a:rPr lang="nb-NO" dirty="0"/>
              <a:t>Begrensede ressurser fører til vanskelige </a:t>
            </a:r>
            <a:r>
              <a:rPr lang="nb-NO" dirty="0" err="1"/>
              <a:t>aveiininger</a:t>
            </a:r>
            <a:endParaRPr lang="nb-NO" dirty="0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132856"/>
            <a:ext cx="6408712" cy="42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9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20688"/>
            <a:ext cx="6840760" cy="53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8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HØKON1201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Foreleser: Bjørn-Atle Reme</a:t>
            </a:r>
          </a:p>
          <a:p>
            <a:r>
              <a:rPr lang="nb-NO" dirty="0"/>
              <a:t>Epost:</a:t>
            </a:r>
          </a:p>
          <a:p>
            <a:pPr lvl="1"/>
            <a:r>
              <a:rPr lang="nb-NO" b="1" u="sng" dirty="0">
                <a:solidFill>
                  <a:srgbClr val="00B0F0"/>
                </a:solidFill>
              </a:rPr>
              <a:t>b.a.reme@medisin.uio.no</a:t>
            </a:r>
          </a:p>
          <a:p>
            <a:pPr marL="201168" lvl="1" indent="0">
              <a:buNone/>
            </a:pPr>
            <a:r>
              <a:rPr lang="nb-NO" dirty="0"/>
              <a:t>NB! Begrenset kapasitet til å svare på mail.</a:t>
            </a:r>
          </a:p>
          <a:p>
            <a:pPr marL="201168" lvl="1" indent="0">
              <a:buNone/>
            </a:pPr>
            <a:r>
              <a:rPr lang="nb-NO" b="1" dirty="0"/>
              <a:t>Anbefaling knyttet til oppgaveløsning og forståelse av pensum: </a:t>
            </a:r>
            <a:r>
              <a:rPr lang="nb-NO" dirty="0"/>
              <a:t>Spør medstudenter når det er noe dere ikke skjønner. Diskuter og lær av hverandre. </a:t>
            </a:r>
          </a:p>
          <a:p>
            <a:pPr marL="144018" indent="-342900"/>
            <a:r>
              <a:rPr lang="nb-NO" dirty="0"/>
              <a:t>Ikke video av forelesninger</a:t>
            </a:r>
          </a:p>
          <a:p>
            <a:pPr marL="201168" lvl="1" indent="0">
              <a:buNone/>
            </a:pPr>
            <a:endParaRPr lang="nb-NO" dirty="0"/>
          </a:p>
          <a:p>
            <a:pPr marL="201168" lvl="1" indent="0">
              <a:buNone/>
            </a:pPr>
            <a:endParaRPr lang="nb-NO" b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CED853-68F4-7C22-D739-AB4BE532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EA36A5D-2B53-C706-195E-03B6066C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B5F3C1FB-1150-F973-160F-87D297A4F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23825"/>
            <a:ext cx="6886575" cy="661035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E50792A-1E06-5D8F-FCDD-629E6C47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907751"/>
            <a:ext cx="4000652" cy="113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A9EA74-31E5-4A09-B146-0158876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7543800" cy="1450757"/>
          </a:xfrm>
        </p:spPr>
        <p:txBody>
          <a:bodyPr/>
          <a:lstStyle/>
          <a:p>
            <a:r>
              <a:rPr lang="nb-NO" dirty="0"/>
              <a:t>Oversikt over forelesning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E89555-272D-4422-9503-35E6C0CB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988840"/>
            <a:ext cx="754380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chemeClr val="bg1">
                    <a:lumMod val="50000"/>
                  </a:schemeClr>
                </a:solidFill>
              </a:rPr>
              <a:t>Motivasjon: økonomi og helse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b-NO" sz="2400" b="1" dirty="0">
                <a:solidFill>
                  <a:srgbClr val="FF0000"/>
                </a:solidFill>
              </a:rPr>
              <a:t>Generelt om dette kurset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dirty="0"/>
              <a:t> Forelesningsplan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dirty="0"/>
              <a:t> Pensum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dirty="0"/>
              <a:t> Eksamen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 Forelesning over kapittel 1 i pensum</a:t>
            </a:r>
          </a:p>
        </p:txBody>
      </p:sp>
    </p:spTree>
    <p:extLst>
      <p:ext uri="{BB962C8B-B14F-4D97-AF65-F5344CB8AC3E}">
        <p14:creationId xmlns:p14="http://schemas.microsoft.com/office/powerpoint/2010/main" val="84457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HØKON1201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b="1" dirty="0"/>
              <a:t>Overordnet beskrivelse:</a:t>
            </a:r>
          </a:p>
          <a:p>
            <a:pPr marL="0" indent="0">
              <a:buNone/>
            </a:pPr>
            <a:r>
              <a:rPr lang="nb-NO" dirty="0"/>
              <a:t>	Gjennomgang av grunnleggende bedriftsøkonomisk teori og 	metode. Emnet er generelt, og anvendelig for alle bransjer. </a:t>
            </a:r>
          </a:p>
          <a:p>
            <a:r>
              <a:rPr lang="nb-NO" b="1" dirty="0"/>
              <a:t>Vi går i dybden på følgende hovedtema:  </a:t>
            </a:r>
          </a:p>
          <a:p>
            <a:pPr lvl="1"/>
            <a:r>
              <a:rPr lang="nb-NO" dirty="0"/>
              <a:t>Hva er økonomistyring – hvorfor viktig?</a:t>
            </a:r>
          </a:p>
          <a:p>
            <a:pPr lvl="1"/>
            <a:r>
              <a:rPr lang="nb-NO" dirty="0"/>
              <a:t>Enkel regnskapsanalyse</a:t>
            </a:r>
          </a:p>
          <a:p>
            <a:pPr lvl="1"/>
            <a:r>
              <a:rPr lang="nb-NO" dirty="0"/>
              <a:t>Ulike typer kostnader</a:t>
            </a:r>
          </a:p>
          <a:p>
            <a:pPr lvl="1"/>
            <a:r>
              <a:rPr lang="nb-NO" dirty="0"/>
              <a:t>Kostnadsfordeling</a:t>
            </a:r>
          </a:p>
          <a:p>
            <a:pPr lvl="1"/>
            <a:r>
              <a:rPr lang="nb-NO" dirty="0"/>
              <a:t>Analyse av lønnsomhet, soliditet og likviditet</a:t>
            </a:r>
          </a:p>
          <a:p>
            <a:pPr lvl="1"/>
            <a:r>
              <a:rPr lang="nb-NO" dirty="0"/>
              <a:t>Mindre fokus på finansregnskap</a:t>
            </a:r>
          </a:p>
        </p:txBody>
      </p:sp>
    </p:spTree>
    <p:extLst>
      <p:ext uri="{BB962C8B-B14F-4D97-AF65-F5344CB8AC3E}">
        <p14:creationId xmlns:p14="http://schemas.microsoft.com/office/powerpoint/2010/main" val="207883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HØKON1201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fontAlgn="base"/>
            <a:r>
              <a:rPr lang="nb-NO" b="1" dirty="0"/>
              <a:t>Læringsmål – hva dere vil kunne etter kurset</a:t>
            </a:r>
          </a:p>
          <a:p>
            <a:pPr lvl="1" fontAlgn="base"/>
            <a:r>
              <a:rPr lang="nb-NO" sz="1900" dirty="0"/>
              <a:t>Forståelse for bedriftsøkonomisk terminologi</a:t>
            </a:r>
          </a:p>
          <a:p>
            <a:pPr lvl="1" fontAlgn="base"/>
            <a:r>
              <a:rPr lang="nb-NO" sz="1900" dirty="0"/>
              <a:t>Prosjektanalyse</a:t>
            </a:r>
          </a:p>
          <a:p>
            <a:pPr lvl="1" fontAlgn="base"/>
            <a:r>
              <a:rPr lang="nb-NO" sz="1900" dirty="0"/>
              <a:t>Ulike kostnaders relevans i ulike beslutningssituasjoner </a:t>
            </a:r>
          </a:p>
          <a:p>
            <a:pPr lvl="1" fontAlgn="base"/>
            <a:r>
              <a:rPr lang="nb-NO" sz="1900" dirty="0"/>
              <a:t>Faktorer som påvirker bedriften, både på:</a:t>
            </a:r>
          </a:p>
          <a:p>
            <a:pPr lvl="2" fontAlgn="base"/>
            <a:r>
              <a:rPr lang="nb-NO" sz="1900" dirty="0"/>
              <a:t>Kort</a:t>
            </a:r>
          </a:p>
          <a:p>
            <a:pPr lvl="2" fontAlgn="base"/>
            <a:r>
              <a:rPr lang="nb-NO" sz="1900" dirty="0"/>
              <a:t>Lang sikt</a:t>
            </a:r>
          </a:p>
          <a:p>
            <a:pPr lvl="1" fontAlgn="base"/>
            <a:r>
              <a:rPr lang="nb-NO" sz="1900" dirty="0"/>
              <a:t>Prinsippene for kostnadsanalyse</a:t>
            </a:r>
          </a:p>
          <a:p>
            <a:pPr lvl="1" fontAlgn="base"/>
            <a:r>
              <a:rPr lang="nb-NO" sz="1900" dirty="0"/>
              <a:t>Kostandsdrivere og forklare aktivitetsbasert kostnadskalkulasjon</a:t>
            </a:r>
          </a:p>
          <a:p>
            <a:pPr lvl="1" fontAlgn="base"/>
            <a:r>
              <a:rPr lang="nb-NO" sz="1900" dirty="0"/>
              <a:t>Forklare hovedprinsippene i en regnskapsanalyse</a:t>
            </a:r>
          </a:p>
          <a:p>
            <a:pPr lvl="1" fontAlgn="base"/>
            <a:r>
              <a:rPr lang="nb-NO" sz="1900" dirty="0"/>
              <a:t>Forskjellene på drifts- og finansregnskap</a:t>
            </a:r>
          </a:p>
        </p:txBody>
      </p:sp>
    </p:spTree>
    <p:extLst>
      <p:ext uri="{BB962C8B-B14F-4D97-AF65-F5344CB8AC3E}">
        <p14:creationId xmlns:p14="http://schemas.microsoft.com/office/powerpoint/2010/main" val="99593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HØKON1201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sz="2800" b="1" dirty="0"/>
              <a:t>Obligatorisk arbeidskrav og eksamen</a:t>
            </a:r>
            <a:r>
              <a:rPr lang="nb-NO" sz="2800" dirty="0"/>
              <a:t> </a:t>
            </a:r>
          </a:p>
          <a:p>
            <a:pPr lvl="1"/>
            <a:r>
              <a:rPr lang="nb-NO" sz="2400" dirty="0"/>
              <a:t>Det obligatoriske arbeidskravet er en </a:t>
            </a:r>
            <a:r>
              <a:rPr lang="nb-NO" sz="2400" b="1" dirty="0" err="1"/>
              <a:t>flervalgstest</a:t>
            </a:r>
            <a:r>
              <a:rPr lang="nb-NO" sz="2400" dirty="0"/>
              <a:t> oppgave i Canvas og må være bestått for å kunne gå opp til skriftlig eksamen </a:t>
            </a:r>
          </a:p>
          <a:p>
            <a:pPr lvl="2"/>
            <a:r>
              <a:rPr lang="nb-NO" sz="1800" dirty="0"/>
              <a:t>Informasjon om tidspunkt kommer senere</a:t>
            </a:r>
            <a:endParaRPr lang="nb-NO" sz="1800" dirty="0">
              <a:solidFill>
                <a:srgbClr val="FF0000"/>
              </a:solidFill>
            </a:endParaRPr>
          </a:p>
          <a:p>
            <a:pPr lvl="1"/>
            <a:r>
              <a:rPr lang="nb-NO" sz="2400" b="1" dirty="0"/>
              <a:t>Digital avsluttende eksamen</a:t>
            </a:r>
          </a:p>
          <a:p>
            <a:pPr lvl="2"/>
            <a:r>
              <a:rPr lang="nb-NO" sz="1800" dirty="0"/>
              <a:t>Tid: 5. desember kl. 15:00 (3 timer)</a:t>
            </a:r>
          </a:p>
          <a:p>
            <a:pPr lvl="2" fontAlgn="base"/>
            <a:r>
              <a:rPr lang="nb-NO" sz="1800" dirty="0"/>
              <a:t>Sted: Silurveien 2, sal 4D</a:t>
            </a:r>
          </a:p>
          <a:p>
            <a:pPr lvl="2" fontAlgn="base"/>
            <a:r>
              <a:rPr lang="nb-NO" sz="1800" dirty="0"/>
              <a:t>Eksamenssystem: Inspera</a:t>
            </a:r>
          </a:p>
          <a:p>
            <a:pPr lvl="2"/>
            <a:r>
              <a:rPr lang="nb-NO" sz="1800" dirty="0"/>
              <a:t>Hjelpemidler </a:t>
            </a:r>
          </a:p>
          <a:p>
            <a:pPr lvl="3"/>
            <a:r>
              <a:rPr lang="nb-NO" sz="1800" dirty="0"/>
              <a:t>Kalkulator i </a:t>
            </a:r>
            <a:r>
              <a:rPr lang="nb-NO" sz="1800" dirty="0" err="1"/>
              <a:t>Inspera</a:t>
            </a:r>
            <a:r>
              <a:rPr lang="nb-NO" sz="1800" dirty="0"/>
              <a:t> : </a:t>
            </a:r>
            <a:r>
              <a:rPr lang="nb-NO" sz="1800" dirty="0">
                <a:hlinkClick r:id="rId2"/>
              </a:rPr>
              <a:t>https://www.desmos.com/scientific</a:t>
            </a:r>
            <a:endParaRPr lang="nb-NO" sz="1800" dirty="0"/>
          </a:p>
          <a:p>
            <a:pPr lvl="2"/>
            <a:r>
              <a:rPr lang="nb-NO" sz="1800" dirty="0"/>
              <a:t>Vil forsøke å legge opp til en  frivillig prøveeksamen</a:t>
            </a:r>
          </a:p>
          <a:p>
            <a:pPr marL="566928" lvl="3" indent="0">
              <a:buNone/>
            </a:pPr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1035774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Forelesningsplan</a:t>
            </a:r>
            <a:endParaRPr lang="en-US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760476"/>
              </p:ext>
            </p:extLst>
          </p:nvPr>
        </p:nvGraphicFramePr>
        <p:xfrm>
          <a:off x="767408" y="1543729"/>
          <a:ext cx="8082963" cy="4693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7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23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4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</a:rPr>
                        <a:t>Tidspunkt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>
                          <a:effectLst/>
                        </a:rPr>
                        <a:t>Tema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</a:rPr>
                        <a:t>Litteratur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22. aug.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Introduksjon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29. aug.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Grunnleggende regnskapsforståelse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2.1-2.4 + </a:t>
                      </a: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3.1-3.4 + </a:t>
                      </a: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5. sep.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Grunnleggende regnskapsanalyse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4 + </a:t>
                      </a: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12. sep.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Kostnadsbegreper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19. sep.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Kostnadsfordeling + kalkyler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8 + 9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>
                          <a:effectLst/>
                        </a:rPr>
                        <a:t>6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26. sep.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Beslutninger på kort sikt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10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10. okt.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</a:rPr>
                        <a:t>Flaskehalser og renteregning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11 + </a:t>
                      </a: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8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17. okt.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</a:rPr>
                        <a:t>Prosjektanalyse 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24. okt.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</a:rPr>
                        <a:t>Prosjektanalyse 2 + Finansiering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14 + </a:t>
                      </a:r>
                      <a:r>
                        <a:rPr lang="nb-NO" sz="14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</a:t>
                      </a: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tir. 31. okt. 12:15–15:00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Oppsummering og tips til eksamen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nb-NO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55565" marR="5556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727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Pensum</a:t>
            </a:r>
          </a:p>
        </p:txBody>
      </p:sp>
      <p:pic>
        <p:nvPicPr>
          <p:cNvPr id="2050" name="Picture 2" descr="Økonomistyring av Aage Sending (Heftet) - Økonomi og ledelse |  Bestselgerklubben">
            <a:extLst>
              <a:ext uri="{FF2B5EF4-FFF2-40B4-BE49-F238E27FC236}">
                <a16:creationId xmlns:a16="http://schemas.microsoft.com/office/drawing/2014/main" id="{57F09E2D-330A-86AE-09F3-73883FD0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507685"/>
            <a:ext cx="3110906" cy="43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981A41-7002-C78B-C6E8-D3B54B27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431" y="1507686"/>
            <a:ext cx="3075726" cy="43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71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A9EA74-31E5-4A09-B146-0158876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7543800" cy="1450757"/>
          </a:xfrm>
        </p:spPr>
        <p:txBody>
          <a:bodyPr/>
          <a:lstStyle/>
          <a:p>
            <a:r>
              <a:rPr lang="nb-NO" dirty="0"/>
              <a:t>Oversikt over forelesning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E89555-272D-4422-9503-35E6C0CB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988840"/>
            <a:ext cx="754380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chemeClr val="bg1">
                    <a:lumMod val="50000"/>
                  </a:schemeClr>
                </a:solidFill>
              </a:rPr>
              <a:t>Motivasjon: økonomi og helse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>
                <a:solidFill>
                  <a:schemeClr val="bg1">
                    <a:lumMod val="50000"/>
                  </a:schemeClr>
                </a:solidFill>
              </a:rPr>
              <a:t> Generelt om dette kurset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dirty="0"/>
              <a:t> Forelesningsplan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dirty="0"/>
              <a:t> Pensum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dirty="0"/>
              <a:t> Eksamen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 </a:t>
            </a:r>
            <a:r>
              <a:rPr lang="nb-NO" sz="2400" b="1" dirty="0">
                <a:solidFill>
                  <a:srgbClr val="FF0000"/>
                </a:solidFill>
              </a:rPr>
              <a:t>Forelesning over kapittel 1 i pensum</a:t>
            </a:r>
          </a:p>
        </p:txBody>
      </p:sp>
    </p:spTree>
    <p:extLst>
      <p:ext uri="{BB962C8B-B14F-4D97-AF65-F5344CB8AC3E}">
        <p14:creationId xmlns:p14="http://schemas.microsoft.com/office/powerpoint/2010/main" val="3162805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415480" y="2404531"/>
            <a:ext cx="7766936" cy="1646302"/>
          </a:xfrm>
        </p:spPr>
        <p:txBody>
          <a:bodyPr/>
          <a:lstStyle/>
          <a:p>
            <a:r>
              <a:rPr lang="nb-NO" dirty="0"/>
              <a:t>HØKON1201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nb-NO" dirty="0"/>
              <a:t>Introduksjon til bedriftsøkonomi og økonomistyring</a:t>
            </a:r>
          </a:p>
          <a:p>
            <a:pPr algn="l"/>
            <a:r>
              <a:rPr lang="nb-NO" dirty="0"/>
              <a:t>(</a:t>
            </a:r>
            <a:r>
              <a:rPr lang="nb-NO" dirty="0" err="1"/>
              <a:t>Kap</a:t>
            </a:r>
            <a:r>
              <a:rPr lang="nb-NO" dirty="0"/>
              <a:t>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98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95400" y="259585"/>
            <a:ext cx="7543800" cy="1450757"/>
          </a:xfrm>
        </p:spPr>
        <p:txBody>
          <a:bodyPr/>
          <a:lstStyle/>
          <a:p>
            <a:r>
              <a:rPr lang="nb-NO" dirty="0"/>
              <a:t>Generelt om økonomistyring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95400" y="1340768"/>
            <a:ext cx="8229600" cy="4916760"/>
          </a:xfrm>
        </p:spPr>
        <p:txBody>
          <a:bodyPr>
            <a:normAutofit/>
          </a:bodyPr>
          <a:lstStyle/>
          <a:p>
            <a:r>
              <a:rPr lang="nb-NO" dirty="0"/>
              <a:t>Økonomistyring er uløselig knyttet til strategi</a:t>
            </a:r>
          </a:p>
          <a:p>
            <a:r>
              <a:rPr lang="nb-NO" dirty="0"/>
              <a:t>Strategi </a:t>
            </a:r>
            <a:endParaRPr lang="nb-NO" b="1" dirty="0"/>
          </a:p>
          <a:p>
            <a:pPr lvl="1"/>
            <a:r>
              <a:rPr lang="nb-NO" dirty="0"/>
              <a:t>Hvor man ønsker å være fremover (fremtid)</a:t>
            </a:r>
          </a:p>
          <a:p>
            <a:pPr lvl="1"/>
            <a:r>
              <a:rPr lang="nb-NO" dirty="0"/>
              <a:t>Mønster i handlinger (fortid)</a:t>
            </a:r>
          </a:p>
          <a:p>
            <a:r>
              <a:rPr lang="nb-NO" dirty="0"/>
              <a:t>Strategier endres og justeres fortløpende</a:t>
            </a:r>
          </a:p>
          <a:p>
            <a:r>
              <a:rPr lang="nb-NO" dirty="0"/>
              <a:t>Justeringene kan være:</a:t>
            </a:r>
          </a:p>
          <a:p>
            <a:pPr lvl="1"/>
            <a:r>
              <a:rPr lang="nb-NO" dirty="0"/>
              <a:t>Top-</a:t>
            </a:r>
            <a:r>
              <a:rPr lang="nb-NO" dirty="0" err="1"/>
              <a:t>down</a:t>
            </a:r>
            <a:r>
              <a:rPr lang="nb-NO" dirty="0"/>
              <a:t>: bestemt fra toppen av organisasjonen</a:t>
            </a:r>
          </a:p>
          <a:p>
            <a:pPr lvl="1"/>
            <a:r>
              <a:rPr lang="nb-NO" dirty="0" err="1"/>
              <a:t>Bottom</a:t>
            </a:r>
            <a:r>
              <a:rPr lang="nb-NO" dirty="0"/>
              <a:t>-up: fremvoksende fra virksomhetenes møte med omgivelsene</a:t>
            </a:r>
          </a:p>
        </p:txBody>
      </p:sp>
    </p:spTree>
    <p:extLst>
      <p:ext uri="{BB962C8B-B14F-4D97-AF65-F5344CB8AC3E}">
        <p14:creationId xmlns:p14="http://schemas.microsoft.com/office/powerpoint/2010/main" val="246842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A9EA74-31E5-4A09-B146-0158876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7543800" cy="1450757"/>
          </a:xfrm>
        </p:spPr>
        <p:txBody>
          <a:bodyPr/>
          <a:lstStyle/>
          <a:p>
            <a:r>
              <a:rPr lang="nb-NO" dirty="0"/>
              <a:t>Oversikt over forelesning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E89555-272D-4422-9503-35E6C0CB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988840"/>
            <a:ext cx="754380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dirty="0"/>
              <a:t>Motivasjon: økonomi og helse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 Generelt om dette kurset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sz="2800" dirty="0"/>
              <a:t> Forelesningsplan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sz="2800" dirty="0"/>
              <a:t> Pensum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sz="2800" dirty="0"/>
              <a:t> Eksamen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 Forelesning over kapittel 1 i pensum</a:t>
            </a:r>
          </a:p>
        </p:txBody>
      </p:sp>
    </p:spTree>
    <p:extLst>
      <p:ext uri="{BB962C8B-B14F-4D97-AF65-F5344CB8AC3E}">
        <p14:creationId xmlns:p14="http://schemas.microsoft.com/office/powerpoint/2010/main" val="3912787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95400" y="259585"/>
            <a:ext cx="7543800" cy="1450757"/>
          </a:xfrm>
        </p:spPr>
        <p:txBody>
          <a:bodyPr/>
          <a:lstStyle/>
          <a:p>
            <a:r>
              <a:rPr lang="nb-NO" dirty="0"/>
              <a:t>Generelt om økonomistyring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95400" y="1340768"/>
            <a:ext cx="9073008" cy="4916760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God økonomistyring bidrar til bedre måloppnåelse (realisering av strategi)</a:t>
            </a:r>
            <a:endParaRPr lang="nb-NO" b="1" dirty="0"/>
          </a:p>
          <a:p>
            <a:pPr lvl="1"/>
            <a:r>
              <a:rPr lang="nb-NO" dirty="0"/>
              <a:t>Mest mulig av hva? Må ikke være penger</a:t>
            </a:r>
          </a:p>
          <a:p>
            <a:pPr lvl="1"/>
            <a:r>
              <a:rPr lang="nb-NO" dirty="0"/>
              <a:t>Hva ønsker man i helsevesenet?</a:t>
            </a:r>
          </a:p>
          <a:p>
            <a:pPr lvl="2"/>
            <a:r>
              <a:rPr lang="nb-NO" dirty="0"/>
              <a:t>Få mest mulig helse, for det gitte budsjettet </a:t>
            </a:r>
          </a:p>
          <a:p>
            <a:pPr lvl="2"/>
            <a:r>
              <a:rPr lang="nb-NO" dirty="0"/>
              <a:t>Målet for helsepolitikken og helsesektoren «Flest mulig gode leveår for alle, rettferdig fordelt»</a:t>
            </a:r>
          </a:p>
          <a:p>
            <a:pPr lvl="3"/>
            <a:r>
              <a:rPr lang="nb-NO" dirty="0"/>
              <a:t>NOU 2014:12</a:t>
            </a:r>
          </a:p>
          <a:p>
            <a:pPr lvl="1"/>
            <a:r>
              <a:rPr lang="nb-NO" dirty="0"/>
              <a:t>God økonomistyring betyr god måloppnåelse</a:t>
            </a:r>
          </a:p>
          <a:p>
            <a:pPr lvl="2"/>
            <a:r>
              <a:rPr lang="nb-NO" dirty="0"/>
              <a:t>Det å bruke minst mulig er ikke god økonomistyring</a:t>
            </a:r>
          </a:p>
          <a:p>
            <a:r>
              <a:rPr lang="nb-NO" dirty="0"/>
              <a:t>Bedriftsøkonomiske spørsmål må sees i et eierperspektiv</a:t>
            </a:r>
          </a:p>
          <a:p>
            <a:pPr lvl="1"/>
            <a:r>
              <a:rPr lang="nb-NO" dirty="0"/>
              <a:t>Mange problemer besvares best ved å sette seg inn i eiernes sted</a:t>
            </a:r>
          </a:p>
        </p:txBody>
      </p:sp>
    </p:spTree>
    <p:extLst>
      <p:ext uri="{BB962C8B-B14F-4D97-AF65-F5344CB8AC3E}">
        <p14:creationId xmlns:p14="http://schemas.microsoft.com/office/powerpoint/2010/main" val="8624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Spørsmål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91344" y="1961187"/>
            <a:ext cx="8229600" cy="3993307"/>
          </a:xfrm>
        </p:spPr>
        <p:txBody>
          <a:bodyPr>
            <a:normAutofit/>
          </a:bodyPr>
          <a:lstStyle/>
          <a:p>
            <a:pPr marL="411480" lvl="1" indent="0">
              <a:buNone/>
            </a:pPr>
            <a:r>
              <a:rPr lang="nb-NO" sz="2400" dirty="0"/>
              <a:t>Når vi vurderer økonomiske spørsmål knyttet til drift av en kommunal legevakt, skal vi da som økonomer se det ut fra legenes og sykepleiernes interesser eller kommunens?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Rektangel 3"/>
          <p:cNvSpPr/>
          <p:nvPr/>
        </p:nvSpPr>
        <p:spPr>
          <a:xfrm>
            <a:off x="2156248" y="3429000"/>
            <a:ext cx="626469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nb-NO" sz="9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892660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FA897966-3926-352C-6605-E2DBB0BA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32656"/>
            <a:ext cx="7629668" cy="60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5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2844FF-356A-AAE4-6268-F3ADB6CB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37235AB-74C3-E070-DABE-A3827F38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4D62AB5-254D-DDC6-B17C-9BF51279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609600"/>
            <a:ext cx="6478190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5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E12A84B-0E68-000C-EC78-4137D5E2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6" y="577957"/>
            <a:ext cx="755752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82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Tilgrensende fagfelt (1.4)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77334" y="1844824"/>
            <a:ext cx="8596668" cy="388077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nb-NO" dirty="0"/>
          </a:p>
          <a:p>
            <a:pPr lvl="1"/>
            <a:endParaRPr lang="en-US" dirty="0"/>
          </a:p>
        </p:txBody>
      </p:sp>
      <p:pic>
        <p:nvPicPr>
          <p:cNvPr id="4" name="Picture 2" descr="C:\Users\mariam\Desktop\1.1.jpg">
            <a:extLst>
              <a:ext uri="{FF2B5EF4-FFF2-40B4-BE49-F238E27FC236}">
                <a16:creationId xmlns:a16="http://schemas.microsoft.com/office/drawing/2014/main" id="{101A7AB6-6D84-5DB9-635D-CC896BFC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039055"/>
            <a:ext cx="6480720" cy="396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422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5B6AC6F-960D-97D8-34F2-D65852B4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Kort oppklaring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AB22E9-CCD2-8330-DE95-2690F7C88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0" i="0" dirty="0">
                <a:solidFill>
                  <a:srgbClr val="040C28"/>
                </a:solidFill>
                <a:effectLst/>
                <a:latin typeface="Google Sans"/>
              </a:rPr>
              <a:t>«I motsetning til et regnskap, som forteller hva som har skjedd økonomisk i en bedrift, så er budsjett et forsøk på å forutsi hva som kommer til å skje</a:t>
            </a:r>
            <a:r>
              <a:rPr lang="nb-NO" b="0" i="0" dirty="0">
                <a:solidFill>
                  <a:srgbClr val="202124"/>
                </a:solidFill>
                <a:effectLst/>
                <a:latin typeface="Google Sans"/>
              </a:rPr>
              <a:t>.»</a:t>
            </a:r>
          </a:p>
          <a:p>
            <a:pPr marL="0" indent="0">
              <a:buNone/>
            </a:pPr>
            <a:r>
              <a:rPr lang="nb-NO" sz="1600" dirty="0">
                <a:solidFill>
                  <a:srgbClr val="202124"/>
                </a:solidFill>
                <a:latin typeface="Google Sans"/>
              </a:rPr>
              <a:t>Kilde: conta.no</a:t>
            </a:r>
            <a:r>
              <a:rPr lang="nb-NO" dirty="0">
                <a:solidFill>
                  <a:srgbClr val="202124"/>
                </a:solidFill>
                <a:latin typeface="Google Sans"/>
              </a:rPr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997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Generelt om økonomistyring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77334" y="1844824"/>
            <a:ext cx="8596668" cy="3880773"/>
          </a:xfrm>
        </p:spPr>
        <p:txBody>
          <a:bodyPr>
            <a:normAutofit fontScale="92500"/>
          </a:bodyPr>
          <a:lstStyle/>
          <a:p>
            <a:r>
              <a:rPr lang="nb-NO" dirty="0"/>
              <a:t>Økonomistyring er langt mer enn bokføring</a:t>
            </a:r>
          </a:p>
          <a:p>
            <a:pPr lvl="1"/>
            <a:r>
              <a:rPr lang="nb-NO" dirty="0"/>
              <a:t>Aktiv bruk av data for å hjelpe organisasjonen nå sine mål</a:t>
            </a:r>
          </a:p>
          <a:p>
            <a:pPr lvl="1"/>
            <a:r>
              <a:rPr lang="nb-NO" dirty="0"/>
              <a:t>Gi tilbakemelding på status til ulike arbeidere og ledere</a:t>
            </a:r>
          </a:p>
          <a:p>
            <a:pPr lvl="1"/>
            <a:r>
              <a:rPr lang="nb-NO" dirty="0"/>
              <a:t>Skal stimulere og motivere til økt innsats</a:t>
            </a:r>
          </a:p>
          <a:p>
            <a:r>
              <a:rPr lang="nb-NO" dirty="0"/>
              <a:t>Budsjettering – en viktig del av ledelsesprosessen</a:t>
            </a:r>
          </a:p>
          <a:p>
            <a:pPr lvl="1"/>
            <a:r>
              <a:rPr lang="nb-NO" dirty="0"/>
              <a:t>Basert på bedriftens mål utvikles budsjetter for å nå disse målene</a:t>
            </a:r>
          </a:p>
          <a:p>
            <a:pPr lvl="1"/>
            <a:r>
              <a:rPr lang="nb-NO" dirty="0"/>
              <a:t>Bidrar til å få oversikt over progresjon</a:t>
            </a:r>
          </a:p>
          <a:p>
            <a:pPr lvl="1"/>
            <a:r>
              <a:rPr lang="nb-NO" dirty="0"/>
              <a:t>Tvinger organisasjonen til å se fremover – løfte blikket</a:t>
            </a:r>
          </a:p>
          <a:p>
            <a:pPr lvl="1"/>
            <a:endParaRPr lang="nb-NO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6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Styringsprosessen (1.3)</a:t>
            </a:r>
          </a:p>
        </p:txBody>
      </p:sp>
    </p:spTree>
    <p:extLst>
      <p:ext uri="{BB962C8B-B14F-4D97-AF65-F5344CB8AC3E}">
        <p14:creationId xmlns:p14="http://schemas.microsoft.com/office/powerpoint/2010/main" val="3911852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Strategi og KPI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44402" y="1412776"/>
            <a:ext cx="8229600" cy="5060776"/>
          </a:xfrm>
        </p:spPr>
        <p:txBody>
          <a:bodyPr>
            <a:normAutofit/>
          </a:bodyPr>
          <a:lstStyle/>
          <a:p>
            <a:r>
              <a:rPr lang="nb-NO" b="1" dirty="0"/>
              <a:t>Målstyring</a:t>
            </a:r>
          </a:p>
          <a:p>
            <a:pPr lvl="1"/>
            <a:r>
              <a:rPr lang="nb-NO" dirty="0"/>
              <a:t>Finne ut hva som påvirker måloppnåelse i positiv og negativ retning</a:t>
            </a:r>
          </a:p>
          <a:p>
            <a:pPr lvl="1"/>
            <a:r>
              <a:rPr lang="nb-NO" dirty="0"/>
              <a:t>Kunne </a:t>
            </a:r>
            <a:r>
              <a:rPr lang="nb-NO" dirty="0" err="1"/>
              <a:t>retningsmobilisere</a:t>
            </a:r>
            <a:r>
              <a:rPr lang="nb-NO" dirty="0"/>
              <a:t> ressurser</a:t>
            </a:r>
          </a:p>
          <a:p>
            <a:pPr lvl="1"/>
            <a:r>
              <a:rPr lang="nb-NO" dirty="0"/>
              <a:t>Løpende overvåke avvik for å korrigere kurs </a:t>
            </a:r>
          </a:p>
          <a:p>
            <a:r>
              <a:rPr lang="nb-NO" b="1" dirty="0"/>
              <a:t>Operasjonalisering: strategi </a:t>
            </a:r>
            <a:r>
              <a:rPr lang="nb-NO" b="1" dirty="0">
                <a:sym typeface="Wingdings" panose="05000000000000000000" pitchFamily="2" charset="2"/>
              </a:rPr>
              <a:t> KPI</a:t>
            </a:r>
            <a:r>
              <a:rPr lang="nb-NO" b="1" dirty="0"/>
              <a:t> </a:t>
            </a:r>
          </a:p>
          <a:p>
            <a:pPr lvl="1"/>
            <a:r>
              <a:rPr lang="nb-NO" b="1" dirty="0"/>
              <a:t>Hva er gode </a:t>
            </a:r>
            <a:r>
              <a:rPr lang="nb-NO" b="1" dirty="0" err="1"/>
              <a:t>KPIer</a:t>
            </a:r>
            <a:r>
              <a:rPr lang="nb-NO" b="1" dirty="0"/>
              <a:t>?</a:t>
            </a:r>
          </a:p>
          <a:p>
            <a:pPr lvl="2"/>
            <a:r>
              <a:rPr lang="nb-NO" dirty="0"/>
              <a:t>Målbare (kan etterprøves)</a:t>
            </a:r>
          </a:p>
          <a:p>
            <a:pPr lvl="2"/>
            <a:r>
              <a:rPr lang="nb-NO" dirty="0"/>
              <a:t>Påvirkbare (kan påvirkes)</a:t>
            </a:r>
          </a:p>
          <a:p>
            <a:pPr lvl="2"/>
            <a:r>
              <a:rPr lang="nb-NO" dirty="0"/>
              <a:t>Oppnåelige (realistiske, men ikke for enkle)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2414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A9EA74-31E5-4A09-B146-0158876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404664"/>
            <a:ext cx="7543800" cy="1450757"/>
          </a:xfrm>
        </p:spPr>
        <p:txBody>
          <a:bodyPr/>
          <a:lstStyle/>
          <a:p>
            <a:r>
              <a:rPr lang="nb-NO" dirty="0"/>
              <a:t>Oversikt over forelesning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E89555-272D-4422-9503-35E6C0CB0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496" y="1988840"/>
            <a:ext cx="754380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b="1" dirty="0">
                <a:solidFill>
                  <a:srgbClr val="FF0000"/>
                </a:solidFill>
              </a:rPr>
              <a:t>Motivasjon: økonomi og helse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 Generelt om dette kurset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sz="2800" dirty="0"/>
              <a:t> Forelesningsplan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sz="2800" dirty="0"/>
              <a:t> Pensum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nb-NO" sz="2800" dirty="0"/>
              <a:t> Eksamen</a:t>
            </a:r>
          </a:p>
          <a:p>
            <a:pPr marL="457200" indent="-457200">
              <a:buFont typeface="+mj-lt"/>
              <a:buAutoNum type="arabicPeriod"/>
            </a:pPr>
            <a:r>
              <a:rPr lang="nb-NO" dirty="0"/>
              <a:t> Forelesning over kapittel 1 i pensum</a:t>
            </a:r>
          </a:p>
        </p:txBody>
      </p:sp>
    </p:spTree>
    <p:extLst>
      <p:ext uri="{BB962C8B-B14F-4D97-AF65-F5344CB8AC3E}">
        <p14:creationId xmlns:p14="http://schemas.microsoft.com/office/powerpoint/2010/main" val="1718365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Økonomistyring i perspektiv</a:t>
            </a:r>
          </a:p>
        </p:txBody>
      </p:sp>
      <p:graphicFrame>
        <p:nvGraphicFramePr>
          <p:cNvPr id="5" name="Plassholder for innhol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555441"/>
              </p:ext>
            </p:extLst>
          </p:nvPr>
        </p:nvGraphicFramePr>
        <p:xfrm>
          <a:off x="1199456" y="1340768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Pil med U-sving 9"/>
          <p:cNvSpPr/>
          <p:nvPr/>
        </p:nvSpPr>
        <p:spPr>
          <a:xfrm rot="10800000">
            <a:off x="3004915" y="3643584"/>
            <a:ext cx="5400600" cy="43204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301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Økonomistyring </a:t>
            </a:r>
            <a:r>
              <a:rPr lang="nb-NO"/>
              <a:t>i perspektiv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77334" y="2160589"/>
            <a:ext cx="5130634" cy="3880773"/>
          </a:xfrm>
        </p:spPr>
        <p:txBody>
          <a:bodyPr>
            <a:normAutofit/>
          </a:bodyPr>
          <a:lstStyle/>
          <a:p>
            <a:r>
              <a:rPr lang="nb-NO" b="1" dirty="0"/>
              <a:t>Ulike faser i økonomistyringsprosessen</a:t>
            </a:r>
          </a:p>
          <a:p>
            <a:pPr lvl="1"/>
            <a:r>
              <a:rPr lang="nb-NO" b="1" dirty="0"/>
              <a:t>Budsjettet:</a:t>
            </a:r>
            <a:r>
              <a:rPr lang="nb-NO" dirty="0"/>
              <a:t> planlagt eller forventet regnskap for neste budsjettperiode. </a:t>
            </a:r>
          </a:p>
          <a:p>
            <a:pPr marL="457200" lvl="1" indent="0">
              <a:buNone/>
            </a:pPr>
            <a:endParaRPr lang="nb-NO" dirty="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 bwMode="auto">
          <a:xfrm>
            <a:off x="5879976" y="2276872"/>
            <a:ext cx="439248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550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u="sng" dirty="0"/>
              <a:t>Driftsbudsjett år 1</a:t>
            </a:r>
            <a:endParaRPr lang="nb-NO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dirty="0"/>
              <a:t>Salgsinntekt  	 		1 291 500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u="sng" dirty="0"/>
              <a:t>Andre inntekter		         0		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b="1" u="sng" dirty="0"/>
              <a:t>Sum salgsinntekter		1 291 500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dirty="0"/>
              <a:t>Varekostnad		   	516 600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u="sng" dirty="0"/>
              <a:t>Tollkostnad (10,7%) 	     	55 276	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b="1" u="sng" dirty="0"/>
              <a:t>Sum variable kostnader   571 876	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dirty="0"/>
              <a:t>Lagerleie		              	12 000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dirty="0"/>
              <a:t>Markedsføring   		   	175 000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dirty="0"/>
              <a:t>Transport		              	4 300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dirty="0"/>
              <a:t>Reise			              	20 000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u="sng" dirty="0"/>
              <a:t>Kontorutgifter		     	26 000	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u="sng" dirty="0"/>
              <a:t>Sum faste kostnader	   	266 576	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nb-NO" b="1" u="sng" dirty="0"/>
              <a:t>Driftsresultat		   	482 324	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nb-NO" u="sng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nb-NO" u="sng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nb-NO" u="sng" dirty="0"/>
          </a:p>
        </p:txBody>
      </p:sp>
    </p:spTree>
    <p:extLst>
      <p:ext uri="{BB962C8B-B14F-4D97-AF65-F5344CB8AC3E}">
        <p14:creationId xmlns:p14="http://schemas.microsoft.com/office/powerpoint/2010/main" val="1882294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77334" y="908720"/>
            <a:ext cx="8596668" cy="1021680"/>
          </a:xfrm>
        </p:spPr>
        <p:txBody>
          <a:bodyPr>
            <a:normAutofit/>
          </a:bodyPr>
          <a:lstStyle/>
          <a:p>
            <a:r>
              <a:rPr lang="nb-NO" sz="4400" dirty="0"/>
              <a:t>Finansregnskap </a:t>
            </a:r>
            <a:r>
              <a:rPr lang="nb-NO" sz="4400" dirty="0" err="1"/>
              <a:t>vs</a:t>
            </a:r>
            <a:r>
              <a:rPr lang="nb-NO" sz="4400" dirty="0"/>
              <a:t> driftsregnskap</a:t>
            </a:r>
            <a:endParaRPr lang="en-US" sz="44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Regnskap finnes i ulike varianter med ulike formål</a:t>
            </a:r>
          </a:p>
          <a:p>
            <a:pPr lvl="1"/>
            <a:r>
              <a:rPr lang="nb-NO" dirty="0"/>
              <a:t>Finansregnskap (eksternregnskap eller offisielt regnskap)</a:t>
            </a:r>
          </a:p>
          <a:p>
            <a:pPr lvl="1"/>
            <a:r>
              <a:rPr lang="nb-NO" dirty="0"/>
              <a:t>Driftsregnskap (internregnskap)</a:t>
            </a:r>
          </a:p>
          <a:p>
            <a:pPr lvl="1"/>
            <a:r>
              <a:rPr lang="nb-NO" dirty="0"/>
              <a:t>Skatteregnskap</a:t>
            </a:r>
          </a:p>
          <a:p>
            <a:r>
              <a:rPr lang="nb-NO" dirty="0"/>
              <a:t>Regnskap brukes i planlegging ettersom de rapporterer hva som faktisk skjer</a:t>
            </a:r>
          </a:p>
          <a:p>
            <a:r>
              <a:rPr lang="nb-NO" dirty="0"/>
              <a:t>Avdekke mellomrom mellom planer (budsjetter) og det som ble realisert (regnskap)</a:t>
            </a:r>
          </a:p>
          <a:p>
            <a:pPr marL="11430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2258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Finansregnskap </a:t>
            </a:r>
            <a:r>
              <a:rPr lang="nb-NO" dirty="0" err="1"/>
              <a:t>vs</a:t>
            </a:r>
            <a:r>
              <a:rPr lang="nb-NO" dirty="0"/>
              <a:t> driftsregnskap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77334" y="2160589"/>
            <a:ext cx="8298986" cy="3880773"/>
          </a:xfrm>
        </p:spPr>
        <p:txBody>
          <a:bodyPr/>
          <a:lstStyle/>
          <a:p>
            <a:r>
              <a:rPr lang="nb-NO" b="1" dirty="0"/>
              <a:t>Regnskapets informasjonsoppgaver</a:t>
            </a:r>
          </a:p>
          <a:p>
            <a:pPr lvl="1"/>
            <a:r>
              <a:rPr lang="nb-NO" dirty="0"/>
              <a:t>Informasjon om inntjening (lønnsomhet)</a:t>
            </a:r>
          </a:p>
          <a:p>
            <a:pPr lvl="1"/>
            <a:r>
              <a:rPr lang="nb-NO" dirty="0"/>
              <a:t>Informasjon om betalingsevne (likviditet)</a:t>
            </a:r>
          </a:p>
          <a:p>
            <a:pPr lvl="1"/>
            <a:r>
              <a:rPr lang="nb-NO" dirty="0"/>
              <a:t>Informasjon om finansiell stilling (soliditet - høy EK er positivt i dårlige tider)</a:t>
            </a:r>
          </a:p>
          <a:p>
            <a:pPr lvl="1"/>
            <a:r>
              <a:rPr lang="nb-NO" dirty="0"/>
              <a:t>Disaggregert informasjon (styret trenger dette for å fatte riktige beslutninger)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57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77334" y="1772816"/>
            <a:ext cx="8596668" cy="3880773"/>
          </a:xfrm>
        </p:spPr>
        <p:txBody>
          <a:bodyPr>
            <a:noAutofit/>
          </a:bodyPr>
          <a:lstStyle/>
          <a:p>
            <a:r>
              <a:rPr lang="nb-NO" b="1" dirty="0"/>
              <a:t>Regnskapets funksjoner</a:t>
            </a:r>
          </a:p>
          <a:p>
            <a:pPr lvl="1"/>
            <a:r>
              <a:rPr lang="nb-NO" dirty="0"/>
              <a:t>Beslutningstaking</a:t>
            </a:r>
          </a:p>
          <a:p>
            <a:pPr lvl="2"/>
            <a:r>
              <a:rPr lang="nb-NO" dirty="0"/>
              <a:t>Om fornuftig bruk av knappe resurser</a:t>
            </a:r>
          </a:p>
          <a:p>
            <a:pPr lvl="1"/>
            <a:r>
              <a:rPr lang="nb-NO" dirty="0"/>
              <a:t>Kontroll</a:t>
            </a:r>
          </a:p>
          <a:p>
            <a:pPr lvl="2"/>
            <a:r>
              <a:rPr lang="nb-NO" dirty="0"/>
              <a:t>Ved å sammenligne regnskap med budsjett kan man kontrollere om man er på rett vei</a:t>
            </a:r>
          </a:p>
          <a:p>
            <a:pPr lvl="1"/>
            <a:r>
              <a:rPr lang="nb-NO" dirty="0"/>
              <a:t>Forvaltning (styrings)oppgaver</a:t>
            </a:r>
          </a:p>
          <a:p>
            <a:pPr lvl="2"/>
            <a:r>
              <a:rPr lang="nb-NO" dirty="0"/>
              <a:t>Gir mulighet for styret og eiere til å overvåke at beslutninger skjer i deres interesser</a:t>
            </a:r>
          </a:p>
          <a:p>
            <a:pPr lvl="1"/>
            <a:r>
              <a:rPr lang="nb-NO" dirty="0"/>
              <a:t>Beskatning, </a:t>
            </a:r>
            <a:r>
              <a:rPr lang="nb-NO" dirty="0" err="1"/>
              <a:t>momsavregining</a:t>
            </a:r>
            <a:r>
              <a:rPr lang="nb-NO" dirty="0"/>
              <a:t> </a:t>
            </a:r>
            <a:endParaRPr lang="en-US" dirty="0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48808820-27DB-1A9A-6C95-939C7B87D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b-NO" dirty="0"/>
              <a:t>Finansregnskap </a:t>
            </a:r>
            <a:r>
              <a:rPr lang="nb-NO" dirty="0" err="1"/>
              <a:t>vs</a:t>
            </a:r>
            <a:r>
              <a:rPr lang="nb-NO" dirty="0"/>
              <a:t> driftsregnskap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/>
              <a:t>Regnskapets målgrupper</a:t>
            </a:r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r>
              <a:rPr lang="nb-NO" b="1" dirty="0"/>
              <a:t>Hvem kan være interessert i en bedrift sitt regnskap?</a:t>
            </a:r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endParaRPr lang="nb-NO" b="1" dirty="0"/>
          </a:p>
          <a:p>
            <a:pPr marL="0" indent="0">
              <a:buNone/>
            </a:pPr>
            <a:endParaRPr lang="nb-NO" b="1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7DBE503A-99EA-4F9C-9865-D442988D0A0D}"/>
              </a:ext>
            </a:extLst>
          </p:cNvPr>
          <p:cNvSpPr/>
          <p:nvPr/>
        </p:nvSpPr>
        <p:spPr>
          <a:xfrm>
            <a:off x="1487488" y="3789040"/>
            <a:ext cx="626469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nb-NO" sz="9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???</a:t>
            </a:r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E8B512E7-66D1-8E17-FBA1-96F475D6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b-NO" dirty="0"/>
              <a:t>Finansregnskap </a:t>
            </a:r>
            <a:r>
              <a:rPr lang="nb-NO" dirty="0" err="1"/>
              <a:t>vs</a:t>
            </a:r>
            <a:r>
              <a:rPr lang="nb-NO" dirty="0"/>
              <a:t> driftsregnskap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03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6075C8CA-9D06-2E86-FB26-E2247390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970691"/>
            <a:ext cx="7951004" cy="49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b-NO" b="1" dirty="0"/>
              <a:t>Finansregnskap</a:t>
            </a:r>
          </a:p>
          <a:p>
            <a:pPr lvl="1"/>
            <a:r>
              <a:rPr lang="nb-NO" dirty="0"/>
              <a:t>Virksomhetenes offisielle regnskap</a:t>
            </a:r>
          </a:p>
          <a:p>
            <a:pPr lvl="1"/>
            <a:r>
              <a:rPr lang="nb-NO" dirty="0"/>
              <a:t>Minstekrav til informasjon gitt gjennom lovverket, Oslo børs osv.</a:t>
            </a:r>
          </a:p>
          <a:p>
            <a:pPr lvl="1"/>
            <a:r>
              <a:rPr lang="nb-NO" dirty="0"/>
              <a:t>Ønsker ikke å gi for mange detaljer til konkurrenter</a:t>
            </a:r>
          </a:p>
          <a:p>
            <a:pPr lvl="1"/>
            <a:r>
              <a:rPr lang="nb-NO" dirty="0"/>
              <a:t>Årsrapportene i store selskaper ligner salgsbrosjyrer ettersom de søker å gi et godt inntrykk av selskapet, uten å gi for mange detaljer</a:t>
            </a:r>
          </a:p>
          <a:p>
            <a:r>
              <a:rPr lang="nb-NO" b="1" dirty="0"/>
              <a:t>Skatteregnskap</a:t>
            </a:r>
            <a:endParaRPr lang="nb-NO" dirty="0"/>
          </a:p>
          <a:p>
            <a:pPr lvl="1"/>
            <a:r>
              <a:rPr lang="nb-NO" dirty="0"/>
              <a:t>Skatteregnskapet bygger stort sett på finansregnskapet, men suppleres med noen skjemaer der man har avvik i forhold til finansregnskapet</a:t>
            </a:r>
          </a:p>
          <a:p>
            <a:pPr lvl="1"/>
            <a:endParaRPr lang="nb-NO" dirty="0"/>
          </a:p>
          <a:p>
            <a:endParaRPr lang="en-US" dirty="0"/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B1EA4C28-DF0F-32E5-11B4-23C0FA68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b-NO" dirty="0"/>
              <a:t>Finansregnskap </a:t>
            </a:r>
            <a:r>
              <a:rPr lang="nb-NO" dirty="0" err="1"/>
              <a:t>vs</a:t>
            </a:r>
            <a:r>
              <a:rPr lang="nb-NO" dirty="0"/>
              <a:t> driftsregnskap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18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Driftsregnskap</a:t>
            </a:r>
            <a:endParaRPr lang="nb-NO" dirty="0"/>
          </a:p>
          <a:p>
            <a:pPr lvl="1"/>
            <a:r>
              <a:rPr lang="nb-NO" dirty="0"/>
              <a:t>Et internt regnskap</a:t>
            </a:r>
          </a:p>
          <a:p>
            <a:pPr lvl="1"/>
            <a:r>
              <a:rPr lang="nb-NO" dirty="0"/>
              <a:t>Ikke samme strenge lovregulering – skal være styringsverktøy for driften</a:t>
            </a:r>
          </a:p>
          <a:p>
            <a:pPr lvl="1"/>
            <a:r>
              <a:rPr lang="nb-NO" dirty="0"/>
              <a:t>Mer omfattende </a:t>
            </a:r>
          </a:p>
          <a:p>
            <a:pPr lvl="1"/>
            <a:r>
              <a:rPr lang="nb-NO" dirty="0"/>
              <a:t>Gir bedre grunnlag for kostnadskontroll, prestasjonsmåling og beslutninger internt</a:t>
            </a:r>
            <a:endParaRPr lang="nb-NO" b="1" dirty="0"/>
          </a:p>
          <a:p>
            <a:endParaRPr lang="en-US" dirty="0"/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2F474FEE-ACA2-B31D-E861-2A46A78E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b-NO" dirty="0"/>
              <a:t>Finansregnskap </a:t>
            </a:r>
            <a:r>
              <a:rPr lang="nb-NO" dirty="0" err="1"/>
              <a:t>vs</a:t>
            </a:r>
            <a:r>
              <a:rPr lang="nb-NO" dirty="0"/>
              <a:t> driftsregnskap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1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Diskusjon</a:t>
            </a:r>
            <a:endParaRPr lang="en-US" dirty="0"/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7ADBBB44-4AA6-A671-6019-28C9CEA6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nb-NO" dirty="0"/>
              <a:t>Finansregnskap </a:t>
            </a:r>
            <a:r>
              <a:rPr lang="nb-NO" dirty="0" err="1"/>
              <a:t>vs</a:t>
            </a:r>
            <a:r>
              <a:rPr lang="nb-NO" dirty="0"/>
              <a:t> driftsregnskap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1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Dere om noen måneder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71D21F61-5B9D-26F2-A37E-E34B9425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0808"/>
            <a:ext cx="4789736" cy="44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67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620688"/>
            <a:ext cx="4896544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2183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1412776"/>
            <a:ext cx="4896544" cy="518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1201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2780928"/>
            <a:ext cx="4896544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4233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3356992"/>
            <a:ext cx="4896544" cy="32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01760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4149080"/>
            <a:ext cx="4896544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6769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4725144"/>
            <a:ext cx="4896544" cy="1872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9818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5157192"/>
            <a:ext cx="4896544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8373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5589240"/>
            <a:ext cx="4896544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7712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7179D235-CFEA-604F-131C-372376D3EEEC}"/>
              </a:ext>
            </a:extLst>
          </p:cNvPr>
          <p:cNvSpPr/>
          <p:nvPr/>
        </p:nvSpPr>
        <p:spPr>
          <a:xfrm>
            <a:off x="3287688" y="6237312"/>
            <a:ext cx="489654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364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tab 4-1.jpg"/>
          <p:cNvPicPr>
            <a:picLocks noChangeAspect="1"/>
          </p:cNvPicPr>
          <p:nvPr/>
        </p:nvPicPr>
        <p:blipFill rotWithShape="1">
          <a:blip r:embed="rId2"/>
          <a:srcRect b="-1210"/>
          <a:stretch/>
        </p:blipFill>
        <p:spPr>
          <a:xfrm>
            <a:off x="1775520" y="188639"/>
            <a:ext cx="6552728" cy="65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7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La oss snakke om noen tall!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78821" y="170080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sz="3600" dirty="0"/>
          </a:p>
          <a:p>
            <a:r>
              <a:rPr lang="nb-NO" sz="3600" dirty="0"/>
              <a:t>Dagens oppvarming?</a:t>
            </a:r>
          </a:p>
          <a:p>
            <a:pPr lvl="1"/>
            <a:r>
              <a:rPr lang="nb-NO" sz="3200" dirty="0"/>
              <a:t>BNP?</a:t>
            </a:r>
          </a:p>
          <a:p>
            <a:pPr lvl="1"/>
            <a:r>
              <a:rPr lang="nb-NO" sz="3600" dirty="0"/>
              <a:t>BNP pr innbygger?</a:t>
            </a:r>
          </a:p>
          <a:p>
            <a:pPr lvl="1"/>
            <a:r>
              <a:rPr lang="nb-NO" sz="3600" dirty="0"/>
              <a:t>Helseutgifter per innbygger?</a:t>
            </a:r>
          </a:p>
        </p:txBody>
      </p:sp>
    </p:spTree>
    <p:extLst>
      <p:ext uri="{BB962C8B-B14F-4D97-AF65-F5344CB8AC3E}">
        <p14:creationId xmlns:p14="http://schemas.microsoft.com/office/powerpoint/2010/main" val="2097881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63352" y="260648"/>
            <a:ext cx="8856984" cy="1320800"/>
          </a:xfrm>
        </p:spPr>
        <p:txBody>
          <a:bodyPr/>
          <a:lstStyle/>
          <a:p>
            <a:r>
              <a:rPr lang="nb-NO" dirty="0"/>
              <a:t>Etablering, drift og avvikling av virksomhet (1.5)</a:t>
            </a:r>
          </a:p>
        </p:txBody>
      </p:sp>
    </p:spTree>
    <p:extLst>
      <p:ext uri="{BB962C8B-B14F-4D97-AF65-F5344CB8AC3E}">
        <p14:creationId xmlns:p14="http://schemas.microsoft.com/office/powerpoint/2010/main" val="1918854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Etablering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Bør ha en forretningsplan som tar for seg</a:t>
            </a:r>
          </a:p>
          <a:p>
            <a:pPr lvl="1"/>
            <a:r>
              <a:rPr lang="nb-NO" dirty="0"/>
              <a:t>Hva? Hvilke varer og tjenester du skal tilby</a:t>
            </a:r>
          </a:p>
          <a:p>
            <a:pPr lvl="1"/>
            <a:r>
              <a:rPr lang="nb-NO" dirty="0"/>
              <a:t>Hvem? Målgruppen</a:t>
            </a:r>
          </a:p>
          <a:p>
            <a:pPr lvl="1"/>
            <a:r>
              <a:rPr lang="nb-NO" dirty="0"/>
              <a:t>Hvordan? Markedet - konkurransen </a:t>
            </a:r>
          </a:p>
          <a:p>
            <a:pPr lvl="1"/>
            <a:r>
              <a:rPr lang="nb-NO" dirty="0"/>
              <a:t>Hvorfor du skal lykkes </a:t>
            </a:r>
          </a:p>
          <a:p>
            <a:pPr lvl="1"/>
            <a:r>
              <a:rPr lang="nb-NO" dirty="0"/>
              <a:t>Osv.</a:t>
            </a:r>
          </a:p>
        </p:txBody>
      </p:sp>
    </p:spTree>
    <p:extLst>
      <p:ext uri="{BB962C8B-B14F-4D97-AF65-F5344CB8AC3E}">
        <p14:creationId xmlns:p14="http://schemas.microsoft.com/office/powerpoint/2010/main" val="681202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Etablering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67408" y="1340768"/>
            <a:ext cx="9145016" cy="4823626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nb-NO" sz="1800" dirty="0"/>
              <a:t>Valg av juridisk form bedriften skal organiseres under</a:t>
            </a:r>
          </a:p>
          <a:p>
            <a:pPr lvl="1">
              <a:spcBef>
                <a:spcPts val="300"/>
              </a:spcBef>
            </a:pPr>
            <a:r>
              <a:rPr lang="nb-NO" sz="1600" b="1" dirty="0"/>
              <a:t>Enkeltpersonforetak</a:t>
            </a:r>
          </a:p>
          <a:p>
            <a:pPr lvl="2">
              <a:spcBef>
                <a:spcPts val="300"/>
              </a:spcBef>
            </a:pPr>
            <a:r>
              <a:rPr lang="nb-NO" sz="1400" dirty="0"/>
              <a:t>Mindre </a:t>
            </a:r>
            <a:r>
              <a:rPr lang="nb-NO" sz="1400" dirty="0" err="1"/>
              <a:t>adm</a:t>
            </a:r>
            <a:r>
              <a:rPr lang="nb-NO" sz="1400" dirty="0"/>
              <a:t>, men mer risiko</a:t>
            </a:r>
          </a:p>
          <a:p>
            <a:pPr lvl="2">
              <a:spcBef>
                <a:spcPts val="300"/>
              </a:spcBef>
            </a:pPr>
            <a:r>
              <a:rPr lang="nb-NO" sz="1400" dirty="0"/>
              <a:t>Overskudd og formue blir skattemessig behandlet sammen med eierens private formue</a:t>
            </a:r>
          </a:p>
          <a:p>
            <a:pPr lvl="2">
              <a:spcBef>
                <a:spcPts val="300"/>
              </a:spcBef>
            </a:pPr>
            <a:r>
              <a:rPr lang="nb-NO" sz="1400" dirty="0"/>
              <a:t>Krever ikke revisor</a:t>
            </a:r>
          </a:p>
          <a:p>
            <a:pPr lvl="2">
              <a:spcBef>
                <a:spcPts val="300"/>
              </a:spcBef>
            </a:pPr>
            <a:r>
              <a:rPr lang="nb-NO" sz="1400" dirty="0"/>
              <a:t>Eierens navn må inngå i navnet på foretaket</a:t>
            </a:r>
          </a:p>
          <a:p>
            <a:pPr lvl="2">
              <a:spcBef>
                <a:spcPts val="300"/>
              </a:spcBef>
            </a:pPr>
            <a:r>
              <a:rPr lang="nb-NO" sz="1400" dirty="0"/>
              <a:t>Kan komme opp i høy skatteprosent</a:t>
            </a:r>
          </a:p>
          <a:p>
            <a:pPr lvl="1">
              <a:spcBef>
                <a:spcPts val="300"/>
              </a:spcBef>
            </a:pPr>
            <a:r>
              <a:rPr lang="nb-NO" sz="1600" b="1" dirty="0"/>
              <a:t>Aksjeselskap (AS eller ASA)</a:t>
            </a:r>
          </a:p>
          <a:p>
            <a:pPr lvl="2">
              <a:spcBef>
                <a:spcPts val="300"/>
              </a:spcBef>
            </a:pPr>
            <a:r>
              <a:rPr lang="nb-NO" sz="1400" dirty="0"/>
              <a:t>Mer </a:t>
            </a:r>
            <a:r>
              <a:rPr lang="nb-NO" sz="1400" dirty="0" err="1"/>
              <a:t>adm</a:t>
            </a:r>
            <a:r>
              <a:rPr lang="nb-NO" sz="1400" dirty="0"/>
              <a:t> (revisjonsplikt hvis &gt; 5’’), mindre risiko (innskutt kapital)</a:t>
            </a:r>
          </a:p>
          <a:p>
            <a:pPr lvl="3">
              <a:spcBef>
                <a:spcPts val="300"/>
              </a:spcBef>
            </a:pPr>
            <a:r>
              <a:rPr lang="nb-NO" sz="1400" dirty="0"/>
              <a:t>Må sørge for formaliserte styremøter og generalforsamling</a:t>
            </a:r>
          </a:p>
          <a:p>
            <a:pPr lvl="3">
              <a:spcBef>
                <a:spcPts val="300"/>
              </a:spcBef>
            </a:pPr>
            <a:r>
              <a:rPr lang="nb-NO" sz="1400" dirty="0"/>
              <a:t>AS: aksjeselskap </a:t>
            </a:r>
          </a:p>
          <a:p>
            <a:pPr lvl="4">
              <a:spcBef>
                <a:spcPts val="300"/>
              </a:spcBef>
            </a:pPr>
            <a:r>
              <a:rPr lang="nb-NO" sz="1400" dirty="0"/>
              <a:t>Krav til minste aksjekapital</a:t>
            </a:r>
          </a:p>
          <a:p>
            <a:pPr lvl="4">
              <a:spcBef>
                <a:spcPts val="300"/>
              </a:spcBef>
            </a:pPr>
            <a:r>
              <a:rPr lang="nb-NO" sz="1400" dirty="0"/>
              <a:t>Kan ha styre bestående av en person</a:t>
            </a:r>
          </a:p>
          <a:p>
            <a:pPr lvl="3">
              <a:spcBef>
                <a:spcPts val="300"/>
              </a:spcBef>
            </a:pPr>
            <a:r>
              <a:rPr lang="nb-NO" sz="1400" dirty="0"/>
              <a:t>ASA: </a:t>
            </a:r>
            <a:r>
              <a:rPr lang="nb-NO" sz="1400" dirty="0" err="1"/>
              <a:t>almenaksjeselskaper</a:t>
            </a:r>
            <a:r>
              <a:rPr lang="nb-NO" sz="1400" dirty="0"/>
              <a:t> </a:t>
            </a:r>
          </a:p>
          <a:p>
            <a:pPr lvl="4">
              <a:spcBef>
                <a:spcPts val="300"/>
              </a:spcBef>
            </a:pPr>
            <a:r>
              <a:rPr lang="nb-NO" sz="1400" dirty="0"/>
              <a:t>Høyere krav til minste aksjekapital </a:t>
            </a:r>
          </a:p>
          <a:p>
            <a:pPr lvl="4">
              <a:spcBef>
                <a:spcPts val="300"/>
              </a:spcBef>
            </a:pPr>
            <a:r>
              <a:rPr lang="nb-NO" sz="1400" dirty="0"/>
              <a:t>Kun ASA  kan hendevende seg til allmenheten når aksjer skal tegnes</a:t>
            </a:r>
          </a:p>
          <a:p>
            <a:pPr lvl="5">
              <a:spcBef>
                <a:spcPts val="300"/>
              </a:spcBef>
            </a:pPr>
            <a:r>
              <a:rPr lang="nb-NO" sz="1400" dirty="0"/>
              <a:t>Børsnoterte selskaper er alltid ASA</a:t>
            </a:r>
          </a:p>
          <a:p>
            <a:pPr lvl="5">
              <a:spcBef>
                <a:spcPts val="300"/>
              </a:spcBef>
            </a:pPr>
            <a:r>
              <a:rPr lang="nb-NO" sz="1400" dirty="0"/>
              <a:t>Minst tre personer i styret, krav om kjønnsfordeling</a:t>
            </a:r>
          </a:p>
          <a:p>
            <a:pPr lvl="1">
              <a:spcBef>
                <a:spcPts val="300"/>
              </a:spcBef>
            </a:pPr>
            <a:r>
              <a:rPr lang="nb-NO" sz="1600" dirty="0"/>
              <a:t>NUF, ANS, DA – mer eksotiske typer som er mindre interessante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4793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3176"/>
          </a:xfrm>
        </p:spPr>
        <p:txBody>
          <a:bodyPr>
            <a:normAutofit fontScale="90000"/>
          </a:bodyPr>
          <a:lstStyle/>
          <a:p>
            <a:r>
              <a:rPr lang="nb-NO" dirty="0"/>
              <a:t>Avvikling</a:t>
            </a:r>
            <a:br>
              <a:rPr lang="nb-NO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87611" y="1556792"/>
            <a:ext cx="8596668" cy="45807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b-NO" sz="2000" b="1" dirty="0"/>
              <a:t>Avvikling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b-NO" sz="1800" dirty="0"/>
              <a:t>Virksomheten kan selges eller noen overtar driften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Betaler for eiendeler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og goodwill (hvis bedriften har potensiale til overskudd)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b-NO" sz="1800" dirty="0"/>
              <a:t>Opphør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Sier opp ansatte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Gjør eiendeler om til penger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Innfrir forpliktelser</a:t>
            </a:r>
          </a:p>
          <a:p>
            <a:pPr lvl="3">
              <a:lnSpc>
                <a:spcPct val="110000"/>
              </a:lnSpc>
              <a:spcBef>
                <a:spcPts val="0"/>
              </a:spcBef>
            </a:pPr>
            <a:r>
              <a:rPr lang="nb-NO" sz="1400" dirty="0"/>
              <a:t>Slik at kreditorer ikke lider noe tap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b-NO" sz="1800" dirty="0"/>
              <a:t>Styrt avvikling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Om ikke kreditorer får fullt oppgjør fra virksomhetens egne midler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Bedriftens eiere gjør opp med kreditorer og avvikler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Eierne må ofte bidra med noe midler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b-NO" sz="1800" dirty="0"/>
              <a:t>Konkurs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Om forhandlinger ikke fører frem er neste steg normalt konkurs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nb-NO" sz="1600" dirty="0"/>
              <a:t>Bedriften kan ikke betale regningene sine ved forfall</a:t>
            </a:r>
          </a:p>
          <a:p>
            <a:pPr lvl="3"/>
            <a:endParaRPr lang="nb-NO" sz="1000" dirty="0"/>
          </a:p>
          <a:p>
            <a:pPr lvl="3"/>
            <a:endParaRPr lang="nb-NO" sz="1000" dirty="0"/>
          </a:p>
        </p:txBody>
      </p:sp>
    </p:spTree>
    <p:extLst>
      <p:ext uri="{BB962C8B-B14F-4D97-AF65-F5344CB8AC3E}">
        <p14:creationId xmlns:p14="http://schemas.microsoft.com/office/powerpoint/2010/main" val="2035604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D4701E-D8DC-8571-0721-DD57FD10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end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7AE008-FFF2-4895-54B4-114F2315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55769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Oppgaver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23392" y="1484784"/>
            <a:ext cx="8229600" cy="4844752"/>
          </a:xfrm>
        </p:spPr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nb-NO" dirty="0"/>
              <a:t>Hva er økonomistyring? 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er forskjellene på driftsregnskap og finansregnskap?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er en forretningsplan? 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skiller enkeltmannsforetak og AS?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slags mål bør bedrifter/organisasjoner ha? 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slags ulike typer mål har bedrifter/organisasjoner?</a:t>
            </a:r>
          </a:p>
          <a:p>
            <a:pPr>
              <a:buFont typeface="+mj-lt"/>
              <a:buAutoNum type="arabicPeriod"/>
            </a:pPr>
            <a:r>
              <a:rPr lang="nb-NO" dirty="0"/>
              <a:t>Hvorfor er økonomistyring knyttet til strategi?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betyr top-</a:t>
            </a:r>
            <a:r>
              <a:rPr lang="nb-NO" dirty="0" err="1"/>
              <a:t>down</a:t>
            </a:r>
            <a:r>
              <a:rPr lang="nb-NO" dirty="0"/>
              <a:t> strategi?</a:t>
            </a:r>
          </a:p>
          <a:p>
            <a:pPr>
              <a:buFont typeface="+mj-lt"/>
              <a:buAutoNum type="arabicPeriod"/>
            </a:pPr>
            <a:r>
              <a:rPr lang="nb-NO" dirty="0"/>
              <a:t>Regnskapets hovedfunksjoner er…?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er hovedforskjellen på regnskap og budsjett?</a:t>
            </a:r>
          </a:p>
          <a:p>
            <a:pPr>
              <a:buFont typeface="+mj-lt"/>
              <a:buAutoNum type="arabicPeriod"/>
            </a:pPr>
            <a:r>
              <a:rPr lang="nb-NO" dirty="0"/>
              <a:t>Hvorfor kan ansatte være interessert i regnskapet?</a:t>
            </a:r>
          </a:p>
          <a:p>
            <a:pPr>
              <a:buFont typeface="+mj-lt"/>
              <a:buAutoNum type="arabicPeriod"/>
            </a:pPr>
            <a:r>
              <a:rPr lang="nb-NO" dirty="0"/>
              <a:t>Hvorfor kan leverandører være interessert i regnskapet?</a:t>
            </a:r>
          </a:p>
          <a:p>
            <a:pPr>
              <a:buFont typeface="+mj-lt"/>
              <a:buAutoNum type="arabicPeriod"/>
            </a:pPr>
            <a:r>
              <a:rPr lang="nb-NO" dirty="0"/>
              <a:t>Hvorfor trenger vi </a:t>
            </a:r>
            <a:r>
              <a:rPr lang="nb-NO" dirty="0" err="1"/>
              <a:t>KPIer</a:t>
            </a:r>
            <a:r>
              <a:rPr lang="nb-NO" dirty="0"/>
              <a:t>?</a:t>
            </a:r>
          </a:p>
          <a:p>
            <a:pPr>
              <a:buFont typeface="+mj-lt"/>
              <a:buAutoNum type="arabicPeriod"/>
            </a:pPr>
            <a:r>
              <a:rPr lang="nb-NO" dirty="0"/>
              <a:t>Hva kjennetegner gode </a:t>
            </a:r>
            <a:r>
              <a:rPr lang="nb-NO" dirty="0" err="1"/>
              <a:t>KPIer</a:t>
            </a:r>
            <a:r>
              <a:rPr lang="nb-NO" dirty="0"/>
              <a:t>?</a:t>
            </a:r>
          </a:p>
          <a:p>
            <a:pPr marL="114300" indent="0">
              <a:buNone/>
            </a:pPr>
            <a:endParaRPr lang="nb-NO" dirty="0"/>
          </a:p>
          <a:p>
            <a:pPr marL="114300" indent="0">
              <a:buNone/>
            </a:pP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BNP – brutto nasjonalprodukt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67408" y="1700808"/>
            <a:ext cx="8596668" cy="38807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nb-NO" sz="3600" dirty="0"/>
          </a:p>
          <a:p>
            <a:r>
              <a:rPr lang="nb-NO" sz="3600" i="1" dirty="0"/>
              <a:t>«</a:t>
            </a:r>
            <a:r>
              <a:rPr lang="nb-NO" sz="3600" dirty="0"/>
              <a:t>BNP er lik summen av alle varer og tjenester som produseres i et land i løpet av et år, minus de varene og tjenestene som blir brukt under denne produksjonen</a:t>
            </a:r>
            <a:r>
              <a:rPr lang="nb-NO" sz="3600" i="1" dirty="0"/>
              <a:t>» </a:t>
            </a:r>
            <a:r>
              <a:rPr lang="nb-NO" sz="3600" dirty="0"/>
              <a:t>(Kilde: SSB).</a:t>
            </a:r>
          </a:p>
          <a:p>
            <a:r>
              <a:rPr lang="nb-NO" sz="3600" dirty="0"/>
              <a:t>BNP pr innbygger? </a:t>
            </a:r>
            <a:r>
              <a:rPr lang="nb-NO" sz="3600" dirty="0" err="1"/>
              <a:t>Ca</a:t>
            </a:r>
            <a:r>
              <a:rPr lang="nb-NO" sz="3600" dirty="0"/>
              <a:t> 1 020 532 NOK (+241 802 NOK fra 2021)</a:t>
            </a:r>
          </a:p>
          <a:p>
            <a:endParaRPr lang="nb-NO" sz="3600" dirty="0"/>
          </a:p>
          <a:p>
            <a:endParaRPr lang="nb-NO" sz="2400" i="1" dirty="0"/>
          </a:p>
          <a:p>
            <a:pPr marL="0" indent="0">
              <a:buNone/>
            </a:pP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391005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BNP – brutto nasjonalprodukt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3DE202A-D7AB-FF31-D467-16AE6EE5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2406"/>
            <a:ext cx="9073008" cy="478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503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Helse koster mye penger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8D386BD-8ED5-46BD-AACB-AD303668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sz="1200" dirty="0"/>
              <a:t>Kilde: Eurostat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2A0E4AD9-2673-CB82-EA9A-580579F1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3" y="1412776"/>
            <a:ext cx="7639366" cy="522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3907179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Blå v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.potx" id="{101C4CF1-9E95-423A-AADE-BDAC15F758E0}" vid="{E474E240-4D7B-4EAD-9EA2-469EBE69A7D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mal</Template>
  <TotalTime>32628</TotalTime>
  <Words>1737</Words>
  <Application>Microsoft Office PowerPoint</Application>
  <PresentationFormat>Widescreen</PresentationFormat>
  <Paragraphs>329</Paragraphs>
  <Slides>65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65</vt:i4>
      </vt:variant>
    </vt:vector>
  </HeadingPairs>
  <TitlesOfParts>
    <vt:vector size="71" baseType="lpstr">
      <vt:lpstr>Arial</vt:lpstr>
      <vt:lpstr>Calibri</vt:lpstr>
      <vt:lpstr>Google Sans</vt:lpstr>
      <vt:lpstr>Trebuchet MS</vt:lpstr>
      <vt:lpstr>Wingdings 3</vt:lpstr>
      <vt:lpstr>Fasett</vt:lpstr>
      <vt:lpstr>HØKON1201 Forelesning 1: Introduksjon</vt:lpstr>
      <vt:lpstr>HØKON1201</vt:lpstr>
      <vt:lpstr>Oversikt over forelesning</vt:lpstr>
      <vt:lpstr>Oversikt over forelesning</vt:lpstr>
      <vt:lpstr>Dere om noen måneder</vt:lpstr>
      <vt:lpstr>La oss snakke om noen tall!</vt:lpstr>
      <vt:lpstr>BNP – brutto nasjonalprodukt</vt:lpstr>
      <vt:lpstr>BNP – brutto nasjonalprodukt</vt:lpstr>
      <vt:lpstr>Helse koster mye penger</vt:lpstr>
      <vt:lpstr>Helse koster mye penger</vt:lpstr>
      <vt:lpstr>Helse koster mye penger</vt:lpstr>
      <vt:lpstr>Helse koster mye penger</vt:lpstr>
      <vt:lpstr>Helse koster mye penger</vt:lpstr>
      <vt:lpstr>Helse koster mye penger</vt:lpstr>
      <vt:lpstr>Helse koster mye penger</vt:lpstr>
      <vt:lpstr>PowerPoint-presentasjon</vt:lpstr>
      <vt:lpstr>PowerPoint-presentasjon</vt:lpstr>
      <vt:lpstr>Begrensede ressurser fører til vanskelige aveiininger</vt:lpstr>
      <vt:lpstr>PowerPoint-presentasjon</vt:lpstr>
      <vt:lpstr>PowerPoint-presentasjon</vt:lpstr>
      <vt:lpstr>Oversikt over forelesning</vt:lpstr>
      <vt:lpstr>HØKON1201</vt:lpstr>
      <vt:lpstr>HØKON1201</vt:lpstr>
      <vt:lpstr>HØKON1201</vt:lpstr>
      <vt:lpstr>Forelesningsplan</vt:lpstr>
      <vt:lpstr>Pensum</vt:lpstr>
      <vt:lpstr>Oversikt over forelesning</vt:lpstr>
      <vt:lpstr>HØKON1201</vt:lpstr>
      <vt:lpstr>Generelt om økonomistyring</vt:lpstr>
      <vt:lpstr>Generelt om økonomistyring</vt:lpstr>
      <vt:lpstr>Spørsmål</vt:lpstr>
      <vt:lpstr>PowerPoint-presentasjon</vt:lpstr>
      <vt:lpstr>PowerPoint-presentasjon</vt:lpstr>
      <vt:lpstr>PowerPoint-presentasjon</vt:lpstr>
      <vt:lpstr>Tilgrensende fagfelt (1.4)</vt:lpstr>
      <vt:lpstr>Kort oppklaring</vt:lpstr>
      <vt:lpstr>Generelt om økonomistyring</vt:lpstr>
      <vt:lpstr>Styringsprosessen (1.3)</vt:lpstr>
      <vt:lpstr>Strategi og KPI</vt:lpstr>
      <vt:lpstr>Økonomistyring i perspektiv</vt:lpstr>
      <vt:lpstr>Økonomistyring i perspektiv</vt:lpstr>
      <vt:lpstr>Finansregnskap vs driftsregnskap</vt:lpstr>
      <vt:lpstr>Finansregnskap vs driftsregnskap</vt:lpstr>
      <vt:lpstr>Finansregnskap vs driftsregnskap</vt:lpstr>
      <vt:lpstr>Finansregnskap vs driftsregnskap</vt:lpstr>
      <vt:lpstr>PowerPoint-presentasjon</vt:lpstr>
      <vt:lpstr>Finansregnskap vs driftsregnskap</vt:lpstr>
      <vt:lpstr>Finansregnskap vs driftsregnskap</vt:lpstr>
      <vt:lpstr>Finansregnskap vs driftsregnskap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Etablering, drift og avvikling av virksomhet (1.5)</vt:lpstr>
      <vt:lpstr>Etablering</vt:lpstr>
      <vt:lpstr>Etablering</vt:lpstr>
      <vt:lpstr>Avvikling </vt:lpstr>
      <vt:lpstr>The end</vt:lpstr>
      <vt:lpstr>Oppgaver </vt:lpstr>
    </vt:vector>
  </TitlesOfParts>
  <Company>FHI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HØKON1201</dc:title>
  <dc:creator>Jonas Minet Kinge</dc:creator>
  <cp:lastModifiedBy>Bjørn-Atle Reme</cp:lastModifiedBy>
  <cp:revision>413</cp:revision>
  <cp:lastPrinted>2021-08-22T18:32:59Z</cp:lastPrinted>
  <dcterms:created xsi:type="dcterms:W3CDTF">2016-04-19T12:58:41Z</dcterms:created>
  <dcterms:modified xsi:type="dcterms:W3CDTF">2023-08-22T11:14:11Z</dcterms:modified>
</cp:coreProperties>
</file>